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99" r:id="rId10"/>
    <p:sldId id="264" r:id="rId11"/>
    <p:sldId id="265" r:id="rId12"/>
    <p:sldId id="266" r:id="rId13"/>
    <p:sldId id="267" r:id="rId14"/>
    <p:sldId id="268" r:id="rId15"/>
    <p:sldId id="269" r:id="rId16"/>
    <p:sldId id="270" r:id="rId17"/>
    <p:sldId id="271" r:id="rId18"/>
    <p:sldId id="273"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289" r:id="rId34"/>
    <p:sldId id="314" r:id="rId35"/>
    <p:sldId id="291" r:id="rId36"/>
    <p:sldId id="315" r:id="rId37"/>
    <p:sldId id="293" r:id="rId38"/>
    <p:sldId id="294" r:id="rId39"/>
    <p:sldId id="295" r:id="rId40"/>
    <p:sldId id="296" r:id="rId41"/>
  </p:sldIdLst>
  <p:sldSz cx="12192000" cy="6858000"/>
  <p:notesSz cx="5443538" cy="82359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82"/>
    <a:srgbClr val="E24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70898" autoAdjust="0"/>
  </p:normalViewPr>
  <p:slideViewPr>
    <p:cSldViewPr snapToGrid="0" snapToObjects="1">
      <p:cViewPr varScale="1">
        <p:scale>
          <a:sx n="72" d="100"/>
          <a:sy n="72" d="100"/>
        </p:scale>
        <p:origin x="1928" y="208"/>
      </p:cViewPr>
      <p:guideLst/>
    </p:cSldViewPr>
  </p:slideViewPr>
  <p:outlineViewPr>
    <p:cViewPr>
      <p:scale>
        <a:sx n="33" d="100"/>
        <a:sy n="33" d="100"/>
      </p:scale>
      <p:origin x="0" y="-498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2" d="100"/>
          <a:sy n="52" d="100"/>
        </p:scale>
        <p:origin x="290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4DFAE-59FB-D440-A99E-B178C836AD67}"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fr-CA"/>
        </a:p>
      </dgm:t>
    </dgm:pt>
    <dgm:pt modelId="{C1A4BCDD-152F-3F4C-9C3E-F615FCAC980B}">
      <dgm:prSet phldrT="[Texte]" custT="1"/>
      <dgm:spPr>
        <a:ln>
          <a:solidFill>
            <a:srgbClr val="E2405A"/>
          </a:solidFill>
        </a:ln>
      </dgm:spPr>
      <dgm:t>
        <a:bodyPr/>
        <a:lstStyle/>
        <a:p>
          <a:r>
            <a:rPr lang="fr-CA" sz="2000" b="1" dirty="0">
              <a:latin typeface="Calibri" panose="020F0502020204030204" pitchFamily="34" charset="0"/>
              <a:cs typeface="Calibri" panose="020F0502020204030204" pitchFamily="34" charset="0"/>
            </a:rPr>
            <a:t>Parlement</a:t>
          </a:r>
        </a:p>
      </dgm:t>
    </dgm:pt>
    <dgm:pt modelId="{E6526596-5B8E-0D48-8B25-3C182591D8F6}" type="parTrans" cxnId="{8312D372-1ED5-AB4E-B099-C57E260F0B54}">
      <dgm:prSet/>
      <dgm:spPr/>
      <dgm:t>
        <a:bodyPr/>
        <a:lstStyle/>
        <a:p>
          <a:endParaRPr lang="fr-CA"/>
        </a:p>
      </dgm:t>
    </dgm:pt>
    <dgm:pt modelId="{B6B77202-FAF7-4E44-8557-701093EC8662}" type="sibTrans" cxnId="{8312D372-1ED5-AB4E-B099-C57E260F0B54}">
      <dgm:prSet/>
      <dgm:spPr/>
      <dgm:t>
        <a:bodyPr/>
        <a:lstStyle/>
        <a:p>
          <a:endParaRPr lang="fr-CA"/>
        </a:p>
      </dgm:t>
    </dgm:pt>
    <dgm:pt modelId="{C1BA9008-58DD-0C49-96C5-9F5AA01F082A}">
      <dgm:prSet phldrT="[Texte]" custT="1"/>
      <dgm:spPr>
        <a:ln>
          <a:solidFill>
            <a:srgbClr val="E2405A"/>
          </a:solidFill>
        </a:ln>
      </dgm:spPr>
      <dgm:t>
        <a:bodyPr/>
        <a:lstStyle/>
        <a:p>
          <a:pPr algn="ctr">
            <a:buClrTx/>
            <a:buSzTx/>
            <a:buFontTx/>
            <a:buNone/>
          </a:pPr>
          <a:r>
            <a:rPr kumimoji="0" lang="fr-CA" altLang="fr-FR" sz="1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Commissariat à la protection de la vie privée du Canada</a:t>
          </a:r>
          <a:endParaRPr lang="fr-CA" sz="1800" b="1" dirty="0">
            <a:latin typeface="Calibri" panose="020F0502020204030204" pitchFamily="34" charset="0"/>
            <a:cs typeface="Calibri" panose="020F0502020204030204" pitchFamily="34" charset="0"/>
          </a:endParaRPr>
        </a:p>
      </dgm:t>
    </dgm:pt>
    <dgm:pt modelId="{205F9D27-919B-3443-B89A-F9DC75E101A7}" type="parTrans" cxnId="{8AA0DA7C-A894-F041-B6B4-AD2BA659B84E}">
      <dgm:prSet/>
      <dgm:spPr>
        <a:ln>
          <a:solidFill>
            <a:srgbClr val="E2405A"/>
          </a:solidFill>
        </a:ln>
      </dgm:spPr>
      <dgm:t>
        <a:bodyPr/>
        <a:lstStyle/>
        <a:p>
          <a:endParaRPr lang="fr-CA"/>
        </a:p>
      </dgm:t>
    </dgm:pt>
    <dgm:pt modelId="{A6CC9C17-CA61-5749-BE4C-77FA7DD5DCF6}" type="sibTrans" cxnId="{8AA0DA7C-A894-F041-B6B4-AD2BA659B84E}">
      <dgm:prSet/>
      <dgm:spPr/>
      <dgm:t>
        <a:bodyPr/>
        <a:lstStyle/>
        <a:p>
          <a:endParaRPr lang="fr-CA"/>
        </a:p>
      </dgm:t>
    </dgm:pt>
    <dgm:pt modelId="{DF3225ED-545F-0D49-B63B-54B4CC183D09}">
      <dgm:prSet phldrT="[Texte]" custT="1"/>
      <dgm:spPr>
        <a:solidFill>
          <a:schemeClr val="accent1">
            <a:lumMod val="20000"/>
            <a:lumOff val="80000"/>
            <a:alpha val="90000"/>
          </a:schemeClr>
        </a:solidFill>
        <a:ln>
          <a:solidFill>
            <a:srgbClr val="E2405A"/>
          </a:solidFill>
        </a:ln>
      </dgm:spPr>
      <dgm:t>
        <a:bodyPr/>
        <a:lstStyle/>
        <a:p>
          <a:pPr>
            <a:buClrTx/>
            <a:buSzTx/>
            <a:buFontTx/>
            <a:buNone/>
          </a:pPr>
          <a:r>
            <a:rPr kumimoji="0" lang="fr-CA"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LPRPDÉ</a:t>
          </a:r>
        </a:p>
        <a:p>
          <a:pPr>
            <a:buClrTx/>
            <a:buSzTx/>
            <a:buFontTx/>
            <a:buNone/>
          </a:pPr>
          <a:r>
            <a:rPr kumimoji="0" lang="fr-CA"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t>
          </a:r>
          <a:r>
            <a:rPr kumimoji="0" lang="fr-CA" altLang="fr-FR" sz="1600" b="1" i="1"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r>
            <a:rPr kumimoji="0" lang="fr-CA" altLang="fr-FR" sz="1600" b="1" i="1" u="none" strike="noStrike" cap="none" normalizeH="0" baseline="0" dirty="0" err="1">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Qc</a:t>
          </a:r>
          <a:r>
            <a:rPr kumimoji="0" lang="fr-CA" altLang="fr-FR" sz="1600" b="1" i="1"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r>
            <a:rPr kumimoji="0" lang="fr-CA" altLang="fr-FR" sz="1600" b="1" i="1" u="none" strike="noStrike" cap="none" normalizeH="0" baseline="0" dirty="0" err="1">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Alb</a:t>
          </a:r>
          <a:r>
            <a:rPr kumimoji="0" lang="fr-CA" altLang="fr-FR" sz="1600" b="1" i="1"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C.-B.</a:t>
          </a:r>
          <a:r>
            <a:rPr kumimoji="0" lang="fr-CA"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t>
          </a:r>
          <a:endParaRPr lang="fr-CA" sz="1600" b="1" dirty="0">
            <a:latin typeface="Calibri" panose="020F0502020204030204" pitchFamily="34" charset="0"/>
            <a:cs typeface="Calibri" panose="020F0502020204030204" pitchFamily="34" charset="0"/>
          </a:endParaRPr>
        </a:p>
      </dgm:t>
    </dgm:pt>
    <dgm:pt modelId="{3BF0A2F5-3C1A-F847-B221-D0761147B36E}" type="parTrans" cxnId="{DE249ABD-1E1F-1241-A51A-2BBBA96A7348}">
      <dgm:prSet/>
      <dgm:spPr>
        <a:ln>
          <a:solidFill>
            <a:srgbClr val="E2405A"/>
          </a:solidFill>
        </a:ln>
      </dgm:spPr>
      <dgm:t>
        <a:bodyPr/>
        <a:lstStyle/>
        <a:p>
          <a:endParaRPr lang="fr-CA"/>
        </a:p>
      </dgm:t>
    </dgm:pt>
    <dgm:pt modelId="{CB19B3BA-FC4A-084A-92A2-B4B95A97623B}" type="sibTrans" cxnId="{DE249ABD-1E1F-1241-A51A-2BBBA96A7348}">
      <dgm:prSet/>
      <dgm:spPr/>
      <dgm:t>
        <a:bodyPr/>
        <a:lstStyle/>
        <a:p>
          <a:endParaRPr lang="fr-CA"/>
        </a:p>
      </dgm:t>
    </dgm:pt>
    <dgm:pt modelId="{1E85FA91-F65A-0E4C-B213-B7CE0077CD04}">
      <dgm:prSet phldrT="[Texte]" custT="1"/>
      <dgm:spPr>
        <a:ln>
          <a:solidFill>
            <a:srgbClr val="E2405A"/>
          </a:solidFill>
        </a:ln>
      </dgm:spPr>
      <dgm:t>
        <a:bodyPr/>
        <a:lstStyle/>
        <a:p>
          <a:pPr algn="ctr">
            <a:buClrTx/>
            <a:buSzTx/>
            <a:buFontTx/>
            <a:buNone/>
          </a:pPr>
          <a:r>
            <a:rPr kumimoji="0" lang="fr-CA"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Loi sur la protection des renseignements personnels</a:t>
          </a:r>
          <a:endParaRPr lang="fr-CA" sz="1600" b="1" dirty="0">
            <a:latin typeface="Calibri" panose="020F0502020204030204" pitchFamily="34" charset="0"/>
            <a:cs typeface="Calibri" panose="020F0502020204030204" pitchFamily="34" charset="0"/>
          </a:endParaRPr>
        </a:p>
      </dgm:t>
    </dgm:pt>
    <dgm:pt modelId="{68D1D72A-34E2-E642-8DCC-F3102EDD91BB}" type="sibTrans" cxnId="{A140F987-BF50-9F40-90BA-229E0222DA40}">
      <dgm:prSet/>
      <dgm:spPr/>
      <dgm:t>
        <a:bodyPr/>
        <a:lstStyle/>
        <a:p>
          <a:endParaRPr lang="fr-CA"/>
        </a:p>
      </dgm:t>
    </dgm:pt>
    <dgm:pt modelId="{E407FF32-B632-6841-8D1B-E5FC386C1C51}" type="parTrans" cxnId="{A140F987-BF50-9F40-90BA-229E0222DA40}">
      <dgm:prSet/>
      <dgm:spPr>
        <a:ln>
          <a:solidFill>
            <a:srgbClr val="E2405A"/>
          </a:solidFill>
        </a:ln>
      </dgm:spPr>
      <dgm:t>
        <a:bodyPr/>
        <a:lstStyle/>
        <a:p>
          <a:endParaRPr lang="fr-CA"/>
        </a:p>
      </dgm:t>
    </dgm:pt>
    <dgm:pt modelId="{A5246D94-95D2-BA4A-BFBB-075B7EE0BD8B}" type="pres">
      <dgm:prSet presAssocID="{3444DFAE-59FB-D440-A99E-B178C836AD67}" presName="hierChild1" presStyleCnt="0">
        <dgm:presLayoutVars>
          <dgm:chPref val="1"/>
          <dgm:dir/>
          <dgm:animOne val="branch"/>
          <dgm:animLvl val="lvl"/>
          <dgm:resizeHandles/>
        </dgm:presLayoutVars>
      </dgm:prSet>
      <dgm:spPr/>
    </dgm:pt>
    <dgm:pt modelId="{B1490EEA-F717-2C46-B481-63FE82FBE848}" type="pres">
      <dgm:prSet presAssocID="{C1A4BCDD-152F-3F4C-9C3E-F615FCAC980B}" presName="hierRoot1" presStyleCnt="0"/>
      <dgm:spPr/>
    </dgm:pt>
    <dgm:pt modelId="{62E2A3AB-54D5-BA49-B9D8-86FEE7EB06E8}" type="pres">
      <dgm:prSet presAssocID="{C1A4BCDD-152F-3F4C-9C3E-F615FCAC980B}" presName="composite" presStyleCnt="0"/>
      <dgm:spPr/>
    </dgm:pt>
    <dgm:pt modelId="{B24BCD07-D676-DB40-9CFA-280C96F21E01}" type="pres">
      <dgm:prSet presAssocID="{C1A4BCDD-152F-3F4C-9C3E-F615FCAC980B}" presName="background" presStyleLbl="node0" presStyleIdx="0" presStyleCnt="1"/>
      <dgm:spPr>
        <a:noFill/>
        <a:ln>
          <a:noFill/>
        </a:ln>
      </dgm:spPr>
    </dgm:pt>
    <dgm:pt modelId="{61C0BFF3-AC93-F043-8668-30520BBA68A0}" type="pres">
      <dgm:prSet presAssocID="{C1A4BCDD-152F-3F4C-9C3E-F615FCAC980B}" presName="text" presStyleLbl="fgAcc0" presStyleIdx="0" presStyleCnt="1" custScaleX="152821">
        <dgm:presLayoutVars>
          <dgm:chPref val="3"/>
        </dgm:presLayoutVars>
      </dgm:prSet>
      <dgm:spPr/>
    </dgm:pt>
    <dgm:pt modelId="{78F2F3C5-E490-0241-A5E7-7FF620D99A23}" type="pres">
      <dgm:prSet presAssocID="{C1A4BCDD-152F-3F4C-9C3E-F615FCAC980B}" presName="hierChild2" presStyleCnt="0"/>
      <dgm:spPr/>
    </dgm:pt>
    <dgm:pt modelId="{3133D501-1BCB-3F49-B59D-88E582ABAFFD}" type="pres">
      <dgm:prSet presAssocID="{205F9D27-919B-3443-B89A-F9DC75E101A7}" presName="Name10" presStyleLbl="parChTrans1D2" presStyleIdx="0" presStyleCnt="1"/>
      <dgm:spPr/>
    </dgm:pt>
    <dgm:pt modelId="{F4A58433-3882-3846-820C-98632158624E}" type="pres">
      <dgm:prSet presAssocID="{C1BA9008-58DD-0C49-96C5-9F5AA01F082A}" presName="hierRoot2" presStyleCnt="0"/>
      <dgm:spPr/>
    </dgm:pt>
    <dgm:pt modelId="{38146D0A-459E-8B4C-889B-69FFB22D21C6}" type="pres">
      <dgm:prSet presAssocID="{C1BA9008-58DD-0C49-96C5-9F5AA01F082A}" presName="composite2" presStyleCnt="0"/>
      <dgm:spPr/>
    </dgm:pt>
    <dgm:pt modelId="{056DA8D3-742A-3C43-82CF-0E28822A547B}" type="pres">
      <dgm:prSet presAssocID="{C1BA9008-58DD-0C49-96C5-9F5AA01F082A}" presName="background2" presStyleLbl="node2" presStyleIdx="0" presStyleCnt="1"/>
      <dgm:spPr>
        <a:noFill/>
        <a:ln>
          <a:noFill/>
        </a:ln>
      </dgm:spPr>
    </dgm:pt>
    <dgm:pt modelId="{7176B106-B9D2-CE46-8447-FA4A759F7A7D}" type="pres">
      <dgm:prSet presAssocID="{C1BA9008-58DD-0C49-96C5-9F5AA01F082A}" presName="text2" presStyleLbl="fgAcc2" presStyleIdx="0" presStyleCnt="1" custScaleX="152821">
        <dgm:presLayoutVars>
          <dgm:chPref val="3"/>
        </dgm:presLayoutVars>
      </dgm:prSet>
      <dgm:spPr/>
    </dgm:pt>
    <dgm:pt modelId="{49C7CEE1-C7A0-5A4E-9604-1F6E1B495AA8}" type="pres">
      <dgm:prSet presAssocID="{C1BA9008-58DD-0C49-96C5-9F5AA01F082A}" presName="hierChild3" presStyleCnt="0"/>
      <dgm:spPr/>
    </dgm:pt>
    <dgm:pt modelId="{F41D2729-9AC5-7647-B7B8-17CC104D209B}" type="pres">
      <dgm:prSet presAssocID="{E407FF32-B632-6841-8D1B-E5FC386C1C51}" presName="Name17" presStyleLbl="parChTrans1D3" presStyleIdx="0" presStyleCnt="2"/>
      <dgm:spPr/>
    </dgm:pt>
    <dgm:pt modelId="{0146E0CA-06A8-FE4D-912E-5FD99A896E7D}" type="pres">
      <dgm:prSet presAssocID="{1E85FA91-F65A-0E4C-B213-B7CE0077CD04}" presName="hierRoot3" presStyleCnt="0"/>
      <dgm:spPr/>
    </dgm:pt>
    <dgm:pt modelId="{3CD84B10-1034-D94A-AE32-70C7CF03F88E}" type="pres">
      <dgm:prSet presAssocID="{1E85FA91-F65A-0E4C-B213-B7CE0077CD04}" presName="composite3" presStyleCnt="0"/>
      <dgm:spPr/>
    </dgm:pt>
    <dgm:pt modelId="{5A65D1FC-97E9-E845-94FE-44732F843FE8}" type="pres">
      <dgm:prSet presAssocID="{1E85FA91-F65A-0E4C-B213-B7CE0077CD04}" presName="background3" presStyleLbl="node3" presStyleIdx="0" presStyleCnt="2"/>
      <dgm:spPr>
        <a:noFill/>
        <a:ln>
          <a:noFill/>
        </a:ln>
      </dgm:spPr>
    </dgm:pt>
    <dgm:pt modelId="{03220EBA-B0C3-3947-A289-FBA0EA6FCEC5}" type="pres">
      <dgm:prSet presAssocID="{1E85FA91-F65A-0E4C-B213-B7CE0077CD04}" presName="text3" presStyleLbl="fgAcc3" presStyleIdx="0" presStyleCnt="2" custScaleX="142130" custLinFactNeighborX="-18624" custLinFactNeighborY="1435">
        <dgm:presLayoutVars>
          <dgm:chPref val="3"/>
        </dgm:presLayoutVars>
      </dgm:prSet>
      <dgm:spPr/>
    </dgm:pt>
    <dgm:pt modelId="{E87BF8E9-EEE8-B24C-BD61-376811B28576}" type="pres">
      <dgm:prSet presAssocID="{1E85FA91-F65A-0E4C-B213-B7CE0077CD04}" presName="hierChild4" presStyleCnt="0"/>
      <dgm:spPr/>
    </dgm:pt>
    <dgm:pt modelId="{85B22500-0069-2A47-A5F6-2C486BD6CB84}" type="pres">
      <dgm:prSet presAssocID="{3BF0A2F5-3C1A-F847-B221-D0761147B36E}" presName="Name17" presStyleLbl="parChTrans1D3" presStyleIdx="1" presStyleCnt="2"/>
      <dgm:spPr/>
    </dgm:pt>
    <dgm:pt modelId="{211C1005-16F6-EC41-A442-86CE5609B3F1}" type="pres">
      <dgm:prSet presAssocID="{DF3225ED-545F-0D49-B63B-54B4CC183D09}" presName="hierRoot3" presStyleCnt="0"/>
      <dgm:spPr/>
    </dgm:pt>
    <dgm:pt modelId="{1464A7E8-2E89-B24F-99E8-0E3542D7F6CB}" type="pres">
      <dgm:prSet presAssocID="{DF3225ED-545F-0D49-B63B-54B4CC183D09}" presName="composite3" presStyleCnt="0"/>
      <dgm:spPr/>
    </dgm:pt>
    <dgm:pt modelId="{1D621FF2-2A97-4946-A89A-AB82A26EF37D}" type="pres">
      <dgm:prSet presAssocID="{DF3225ED-545F-0D49-B63B-54B4CC183D09}" presName="background3" presStyleLbl="node3" presStyleIdx="1" presStyleCnt="2"/>
      <dgm:spPr>
        <a:noFill/>
        <a:ln>
          <a:noFill/>
        </a:ln>
      </dgm:spPr>
    </dgm:pt>
    <dgm:pt modelId="{0E9590F2-2326-FB45-A865-7ED72AC2A9E4}" type="pres">
      <dgm:prSet presAssocID="{DF3225ED-545F-0D49-B63B-54B4CC183D09}" presName="text3" presStyleLbl="fgAcc3" presStyleIdx="1" presStyleCnt="2" custScaleX="144404">
        <dgm:presLayoutVars>
          <dgm:chPref val="3"/>
        </dgm:presLayoutVars>
      </dgm:prSet>
      <dgm:spPr/>
    </dgm:pt>
    <dgm:pt modelId="{67DC2B2C-522D-D840-9AB9-4D9F90B6514C}" type="pres">
      <dgm:prSet presAssocID="{DF3225ED-545F-0D49-B63B-54B4CC183D09}" presName="hierChild4" presStyleCnt="0"/>
      <dgm:spPr/>
    </dgm:pt>
  </dgm:ptLst>
  <dgm:cxnLst>
    <dgm:cxn modelId="{3B09F409-F945-7443-8399-77A83AB40635}" type="presOf" srcId="{3BF0A2F5-3C1A-F847-B221-D0761147B36E}" destId="{85B22500-0069-2A47-A5F6-2C486BD6CB84}" srcOrd="0" destOrd="0" presId="urn:microsoft.com/office/officeart/2005/8/layout/hierarchy1"/>
    <dgm:cxn modelId="{5558A315-9C4E-9D43-AB13-9D0102B07B58}" type="presOf" srcId="{3444DFAE-59FB-D440-A99E-B178C836AD67}" destId="{A5246D94-95D2-BA4A-BFBB-075B7EE0BD8B}" srcOrd="0" destOrd="0" presId="urn:microsoft.com/office/officeart/2005/8/layout/hierarchy1"/>
    <dgm:cxn modelId="{B073B722-84C8-C642-9521-7F52024FE3C0}" type="presOf" srcId="{1E85FA91-F65A-0E4C-B213-B7CE0077CD04}" destId="{03220EBA-B0C3-3947-A289-FBA0EA6FCEC5}" srcOrd="0" destOrd="0" presId="urn:microsoft.com/office/officeart/2005/8/layout/hierarchy1"/>
    <dgm:cxn modelId="{0E9C8B57-77B0-1642-AED4-CD7EC500765C}" type="presOf" srcId="{205F9D27-919B-3443-B89A-F9DC75E101A7}" destId="{3133D501-1BCB-3F49-B59D-88E582ABAFFD}" srcOrd="0" destOrd="0" presId="urn:microsoft.com/office/officeart/2005/8/layout/hierarchy1"/>
    <dgm:cxn modelId="{D49F6B62-9525-7C45-8115-AA5F81B875D7}" type="presOf" srcId="{C1BA9008-58DD-0C49-96C5-9F5AA01F082A}" destId="{7176B106-B9D2-CE46-8447-FA4A759F7A7D}" srcOrd="0" destOrd="0" presId="urn:microsoft.com/office/officeart/2005/8/layout/hierarchy1"/>
    <dgm:cxn modelId="{8312D372-1ED5-AB4E-B099-C57E260F0B54}" srcId="{3444DFAE-59FB-D440-A99E-B178C836AD67}" destId="{C1A4BCDD-152F-3F4C-9C3E-F615FCAC980B}" srcOrd="0" destOrd="0" parTransId="{E6526596-5B8E-0D48-8B25-3C182591D8F6}" sibTransId="{B6B77202-FAF7-4E44-8557-701093EC8662}"/>
    <dgm:cxn modelId="{8AA0DA7C-A894-F041-B6B4-AD2BA659B84E}" srcId="{C1A4BCDD-152F-3F4C-9C3E-F615FCAC980B}" destId="{C1BA9008-58DD-0C49-96C5-9F5AA01F082A}" srcOrd="0" destOrd="0" parTransId="{205F9D27-919B-3443-B89A-F9DC75E101A7}" sibTransId="{A6CC9C17-CA61-5749-BE4C-77FA7DD5DCF6}"/>
    <dgm:cxn modelId="{A140F987-BF50-9F40-90BA-229E0222DA40}" srcId="{C1BA9008-58DD-0C49-96C5-9F5AA01F082A}" destId="{1E85FA91-F65A-0E4C-B213-B7CE0077CD04}" srcOrd="0" destOrd="0" parTransId="{E407FF32-B632-6841-8D1B-E5FC386C1C51}" sibTransId="{68D1D72A-34E2-E642-8DCC-F3102EDD91BB}"/>
    <dgm:cxn modelId="{67A35F98-E84D-1C4F-AE22-82E64CDEF1ED}" type="presOf" srcId="{DF3225ED-545F-0D49-B63B-54B4CC183D09}" destId="{0E9590F2-2326-FB45-A865-7ED72AC2A9E4}" srcOrd="0" destOrd="0" presId="urn:microsoft.com/office/officeart/2005/8/layout/hierarchy1"/>
    <dgm:cxn modelId="{1835969A-13C1-9F4A-9410-E5B091C87765}" type="presOf" srcId="{C1A4BCDD-152F-3F4C-9C3E-F615FCAC980B}" destId="{61C0BFF3-AC93-F043-8668-30520BBA68A0}" srcOrd="0" destOrd="0" presId="urn:microsoft.com/office/officeart/2005/8/layout/hierarchy1"/>
    <dgm:cxn modelId="{DE249ABD-1E1F-1241-A51A-2BBBA96A7348}" srcId="{C1BA9008-58DD-0C49-96C5-9F5AA01F082A}" destId="{DF3225ED-545F-0D49-B63B-54B4CC183D09}" srcOrd="1" destOrd="0" parTransId="{3BF0A2F5-3C1A-F847-B221-D0761147B36E}" sibTransId="{CB19B3BA-FC4A-084A-92A2-B4B95A97623B}"/>
    <dgm:cxn modelId="{40020FFD-9421-A74D-A8F7-1AD791BB8F62}" type="presOf" srcId="{E407FF32-B632-6841-8D1B-E5FC386C1C51}" destId="{F41D2729-9AC5-7647-B7B8-17CC104D209B}" srcOrd="0" destOrd="0" presId="urn:microsoft.com/office/officeart/2005/8/layout/hierarchy1"/>
    <dgm:cxn modelId="{7531A3A8-D354-144A-8A54-45BD9B5AE326}" type="presParOf" srcId="{A5246D94-95D2-BA4A-BFBB-075B7EE0BD8B}" destId="{B1490EEA-F717-2C46-B481-63FE82FBE848}" srcOrd="0" destOrd="0" presId="urn:microsoft.com/office/officeart/2005/8/layout/hierarchy1"/>
    <dgm:cxn modelId="{8279CC2D-26BB-BA4F-8F3C-B964B76D4264}" type="presParOf" srcId="{B1490EEA-F717-2C46-B481-63FE82FBE848}" destId="{62E2A3AB-54D5-BA49-B9D8-86FEE7EB06E8}" srcOrd="0" destOrd="0" presId="urn:microsoft.com/office/officeart/2005/8/layout/hierarchy1"/>
    <dgm:cxn modelId="{67A45C83-9CA1-314B-A00F-97C5A4B0A00B}" type="presParOf" srcId="{62E2A3AB-54D5-BA49-B9D8-86FEE7EB06E8}" destId="{B24BCD07-D676-DB40-9CFA-280C96F21E01}" srcOrd="0" destOrd="0" presId="urn:microsoft.com/office/officeart/2005/8/layout/hierarchy1"/>
    <dgm:cxn modelId="{F8B3200B-7EA0-EB44-B00F-8BF9BB7114EE}" type="presParOf" srcId="{62E2A3AB-54D5-BA49-B9D8-86FEE7EB06E8}" destId="{61C0BFF3-AC93-F043-8668-30520BBA68A0}" srcOrd="1" destOrd="0" presId="urn:microsoft.com/office/officeart/2005/8/layout/hierarchy1"/>
    <dgm:cxn modelId="{C1D2DD35-640B-4D46-ABAE-7804FD92656A}" type="presParOf" srcId="{B1490EEA-F717-2C46-B481-63FE82FBE848}" destId="{78F2F3C5-E490-0241-A5E7-7FF620D99A23}" srcOrd="1" destOrd="0" presId="urn:microsoft.com/office/officeart/2005/8/layout/hierarchy1"/>
    <dgm:cxn modelId="{10B58BDC-4855-F247-B971-88F7B85D2743}" type="presParOf" srcId="{78F2F3C5-E490-0241-A5E7-7FF620D99A23}" destId="{3133D501-1BCB-3F49-B59D-88E582ABAFFD}" srcOrd="0" destOrd="0" presId="urn:microsoft.com/office/officeart/2005/8/layout/hierarchy1"/>
    <dgm:cxn modelId="{EEEC5804-951D-A948-9398-0CBC8A3E8E8E}" type="presParOf" srcId="{78F2F3C5-E490-0241-A5E7-7FF620D99A23}" destId="{F4A58433-3882-3846-820C-98632158624E}" srcOrd="1" destOrd="0" presId="urn:microsoft.com/office/officeart/2005/8/layout/hierarchy1"/>
    <dgm:cxn modelId="{B5F65E2B-F5DD-F345-8334-0DEACB502222}" type="presParOf" srcId="{F4A58433-3882-3846-820C-98632158624E}" destId="{38146D0A-459E-8B4C-889B-69FFB22D21C6}" srcOrd="0" destOrd="0" presId="urn:microsoft.com/office/officeart/2005/8/layout/hierarchy1"/>
    <dgm:cxn modelId="{D50A1D71-5401-B743-9A27-432B2A0998AA}" type="presParOf" srcId="{38146D0A-459E-8B4C-889B-69FFB22D21C6}" destId="{056DA8D3-742A-3C43-82CF-0E28822A547B}" srcOrd="0" destOrd="0" presId="urn:microsoft.com/office/officeart/2005/8/layout/hierarchy1"/>
    <dgm:cxn modelId="{ED1ED844-2038-494F-A988-ABFFAB836E41}" type="presParOf" srcId="{38146D0A-459E-8B4C-889B-69FFB22D21C6}" destId="{7176B106-B9D2-CE46-8447-FA4A759F7A7D}" srcOrd="1" destOrd="0" presId="urn:microsoft.com/office/officeart/2005/8/layout/hierarchy1"/>
    <dgm:cxn modelId="{A112585C-CC30-C54F-8CF3-E766E3C70111}" type="presParOf" srcId="{F4A58433-3882-3846-820C-98632158624E}" destId="{49C7CEE1-C7A0-5A4E-9604-1F6E1B495AA8}" srcOrd="1" destOrd="0" presId="urn:microsoft.com/office/officeart/2005/8/layout/hierarchy1"/>
    <dgm:cxn modelId="{75FA9A09-F76B-0D4E-91B9-5EC2F0B2209B}" type="presParOf" srcId="{49C7CEE1-C7A0-5A4E-9604-1F6E1B495AA8}" destId="{F41D2729-9AC5-7647-B7B8-17CC104D209B}" srcOrd="0" destOrd="0" presId="urn:microsoft.com/office/officeart/2005/8/layout/hierarchy1"/>
    <dgm:cxn modelId="{54FCE51D-CA90-C247-9434-1E5002D41743}" type="presParOf" srcId="{49C7CEE1-C7A0-5A4E-9604-1F6E1B495AA8}" destId="{0146E0CA-06A8-FE4D-912E-5FD99A896E7D}" srcOrd="1" destOrd="0" presId="urn:microsoft.com/office/officeart/2005/8/layout/hierarchy1"/>
    <dgm:cxn modelId="{06867FB8-3B0A-C04C-AB3B-F88201ADBABE}" type="presParOf" srcId="{0146E0CA-06A8-FE4D-912E-5FD99A896E7D}" destId="{3CD84B10-1034-D94A-AE32-70C7CF03F88E}" srcOrd="0" destOrd="0" presId="urn:microsoft.com/office/officeart/2005/8/layout/hierarchy1"/>
    <dgm:cxn modelId="{378C7805-9D98-834A-B075-794E7149D20E}" type="presParOf" srcId="{3CD84B10-1034-D94A-AE32-70C7CF03F88E}" destId="{5A65D1FC-97E9-E845-94FE-44732F843FE8}" srcOrd="0" destOrd="0" presId="urn:microsoft.com/office/officeart/2005/8/layout/hierarchy1"/>
    <dgm:cxn modelId="{16C44EE5-648F-F646-B532-DABD799D05FC}" type="presParOf" srcId="{3CD84B10-1034-D94A-AE32-70C7CF03F88E}" destId="{03220EBA-B0C3-3947-A289-FBA0EA6FCEC5}" srcOrd="1" destOrd="0" presId="urn:microsoft.com/office/officeart/2005/8/layout/hierarchy1"/>
    <dgm:cxn modelId="{8A4351B5-1C48-424E-9CF1-FA945A49022C}" type="presParOf" srcId="{0146E0CA-06A8-FE4D-912E-5FD99A896E7D}" destId="{E87BF8E9-EEE8-B24C-BD61-376811B28576}" srcOrd="1" destOrd="0" presId="urn:microsoft.com/office/officeart/2005/8/layout/hierarchy1"/>
    <dgm:cxn modelId="{B8C746F9-068C-A046-83EA-92D690439C52}" type="presParOf" srcId="{49C7CEE1-C7A0-5A4E-9604-1F6E1B495AA8}" destId="{85B22500-0069-2A47-A5F6-2C486BD6CB84}" srcOrd="2" destOrd="0" presId="urn:microsoft.com/office/officeart/2005/8/layout/hierarchy1"/>
    <dgm:cxn modelId="{7E450909-BFA3-BC43-8239-FB1E7F29F564}" type="presParOf" srcId="{49C7CEE1-C7A0-5A4E-9604-1F6E1B495AA8}" destId="{211C1005-16F6-EC41-A442-86CE5609B3F1}" srcOrd="3" destOrd="0" presId="urn:microsoft.com/office/officeart/2005/8/layout/hierarchy1"/>
    <dgm:cxn modelId="{22369459-0E99-1544-AEB4-93ED0A7C2829}" type="presParOf" srcId="{211C1005-16F6-EC41-A442-86CE5609B3F1}" destId="{1464A7E8-2E89-B24F-99E8-0E3542D7F6CB}" srcOrd="0" destOrd="0" presId="urn:microsoft.com/office/officeart/2005/8/layout/hierarchy1"/>
    <dgm:cxn modelId="{BA0D6748-490D-5E46-A400-9DAA79BEDD2F}" type="presParOf" srcId="{1464A7E8-2E89-B24F-99E8-0E3542D7F6CB}" destId="{1D621FF2-2A97-4946-A89A-AB82A26EF37D}" srcOrd="0" destOrd="0" presId="urn:microsoft.com/office/officeart/2005/8/layout/hierarchy1"/>
    <dgm:cxn modelId="{728C6DD3-5D53-5440-81F2-895B280DD77B}" type="presParOf" srcId="{1464A7E8-2E89-B24F-99E8-0E3542D7F6CB}" destId="{0E9590F2-2326-FB45-A865-7ED72AC2A9E4}" srcOrd="1" destOrd="0" presId="urn:microsoft.com/office/officeart/2005/8/layout/hierarchy1"/>
    <dgm:cxn modelId="{87B56FDC-5432-254F-A967-BE000E1D5D21}" type="presParOf" srcId="{211C1005-16F6-EC41-A442-86CE5609B3F1}" destId="{67DC2B2C-522D-D840-9AB9-4D9F90B6514C}"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4DFAE-59FB-D440-A99E-B178C836AD67}"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fr-CA"/>
        </a:p>
      </dgm:t>
    </dgm:pt>
    <dgm:pt modelId="{C1A4BCDD-152F-3F4C-9C3E-F615FCAC980B}">
      <dgm:prSet phldrT="[Texte]" custT="1"/>
      <dgm:spPr>
        <a:ln>
          <a:solidFill>
            <a:srgbClr val="0A0082"/>
          </a:solidFill>
        </a:ln>
      </dgm:spPr>
      <dgm:t>
        <a:bodyPr/>
        <a:lstStyle/>
        <a:p>
          <a:pPr algn="ctr"/>
          <a:r>
            <a:rPr lang="fr-CA" altLang="fr-FR" sz="2000" b="1" dirty="0">
              <a:latin typeface="Calibri" panose="020F0502020204030204" pitchFamily="34" charset="0"/>
              <a:cs typeface="Calibri" panose="020F0502020204030204" pitchFamily="34" charset="0"/>
            </a:rPr>
            <a:t>Commission d’accès    à l’information du Québec</a:t>
          </a:r>
          <a:endParaRPr lang="fr-CA" sz="2000" b="1" dirty="0">
            <a:latin typeface="Calibri" panose="020F0502020204030204" pitchFamily="34" charset="0"/>
            <a:cs typeface="Calibri" panose="020F0502020204030204" pitchFamily="34" charset="0"/>
          </a:endParaRPr>
        </a:p>
      </dgm:t>
    </dgm:pt>
    <dgm:pt modelId="{E6526596-5B8E-0D48-8B25-3C182591D8F6}" type="parTrans" cxnId="{8312D372-1ED5-AB4E-B099-C57E260F0B54}">
      <dgm:prSet/>
      <dgm:spPr/>
      <dgm:t>
        <a:bodyPr/>
        <a:lstStyle/>
        <a:p>
          <a:endParaRPr lang="fr-CA"/>
        </a:p>
      </dgm:t>
    </dgm:pt>
    <dgm:pt modelId="{B6B77202-FAF7-4E44-8557-701093EC8662}" type="sibTrans" cxnId="{8312D372-1ED5-AB4E-B099-C57E260F0B54}">
      <dgm:prSet/>
      <dgm:spPr/>
      <dgm:t>
        <a:bodyPr/>
        <a:lstStyle/>
        <a:p>
          <a:endParaRPr lang="fr-CA"/>
        </a:p>
      </dgm:t>
    </dgm:pt>
    <dgm:pt modelId="{1E85FA91-F65A-0E4C-B213-B7CE0077CD04}">
      <dgm:prSet phldrT="[Texte]" custT="1"/>
      <dgm:spPr>
        <a:ln>
          <a:solidFill>
            <a:srgbClr val="0A0082"/>
          </a:solidFill>
        </a:ln>
      </dgm:spPr>
      <dgm:t>
        <a:bodyPr/>
        <a:lstStyle/>
        <a:p>
          <a:pPr algn="ctr">
            <a:buClrTx/>
            <a:buSzTx/>
            <a:buFontTx/>
            <a:buNone/>
          </a:pPr>
          <a:r>
            <a:rPr lang="fr-CA" altLang="fr-FR" sz="1600" b="1" dirty="0">
              <a:latin typeface="Calibri" panose="020F0502020204030204" pitchFamily="34" charset="0"/>
              <a:cs typeface="Calibri" panose="020F0502020204030204" pitchFamily="34" charset="0"/>
            </a:rPr>
            <a:t>Loi sur l’accès aux documents des organismes publics et sur la protection des renseignements personnels</a:t>
          </a:r>
          <a:endParaRPr lang="fr-CA" sz="1600" b="1" dirty="0">
            <a:latin typeface="Calibri" panose="020F0502020204030204" pitchFamily="34" charset="0"/>
            <a:cs typeface="Calibri" panose="020F0502020204030204" pitchFamily="34" charset="0"/>
          </a:endParaRPr>
        </a:p>
      </dgm:t>
    </dgm:pt>
    <dgm:pt modelId="{E407FF32-B632-6841-8D1B-E5FC386C1C51}" type="parTrans" cxnId="{A140F987-BF50-9F40-90BA-229E0222DA40}">
      <dgm:prSet/>
      <dgm:spPr>
        <a:ln>
          <a:solidFill>
            <a:srgbClr val="0A0082"/>
          </a:solidFill>
        </a:ln>
      </dgm:spPr>
      <dgm:t>
        <a:bodyPr/>
        <a:lstStyle/>
        <a:p>
          <a:endParaRPr lang="fr-CA"/>
        </a:p>
      </dgm:t>
    </dgm:pt>
    <dgm:pt modelId="{68D1D72A-34E2-E642-8DCC-F3102EDD91BB}" type="sibTrans" cxnId="{A140F987-BF50-9F40-90BA-229E0222DA40}">
      <dgm:prSet/>
      <dgm:spPr/>
      <dgm:t>
        <a:bodyPr/>
        <a:lstStyle/>
        <a:p>
          <a:endParaRPr lang="fr-CA"/>
        </a:p>
      </dgm:t>
    </dgm:pt>
    <dgm:pt modelId="{DF3225ED-545F-0D49-B63B-54B4CC183D09}">
      <dgm:prSet phldrT="[Texte]" custT="1"/>
      <dgm:spPr>
        <a:ln>
          <a:solidFill>
            <a:srgbClr val="0A0082"/>
          </a:solidFill>
        </a:ln>
      </dgm:spPr>
      <dgm:t>
        <a:bodyPr/>
        <a:lstStyle/>
        <a:p>
          <a:pPr algn="ctr">
            <a:buClrTx/>
            <a:buSzTx/>
            <a:buFontTx/>
            <a:buNone/>
          </a:pPr>
          <a:r>
            <a:rPr lang="fr-CA" altLang="fr-FR" sz="1600" b="1" dirty="0">
              <a:latin typeface="Calibri" panose="020F0502020204030204" pitchFamily="34" charset="0"/>
              <a:cs typeface="Calibri" panose="020F0502020204030204" pitchFamily="34" charset="0"/>
            </a:rPr>
            <a:t>Loi sur la protection des renseignements personnels dans le secteur privé</a:t>
          </a:r>
          <a:endParaRPr lang="fr-CA" sz="1600" b="1" dirty="0">
            <a:latin typeface="Calibri" panose="020F0502020204030204" pitchFamily="34" charset="0"/>
            <a:cs typeface="Calibri" panose="020F0502020204030204" pitchFamily="34" charset="0"/>
          </a:endParaRPr>
        </a:p>
      </dgm:t>
    </dgm:pt>
    <dgm:pt modelId="{3BF0A2F5-3C1A-F847-B221-D0761147B36E}" type="parTrans" cxnId="{DE249ABD-1E1F-1241-A51A-2BBBA96A7348}">
      <dgm:prSet/>
      <dgm:spPr>
        <a:ln>
          <a:solidFill>
            <a:srgbClr val="0A0082"/>
          </a:solidFill>
        </a:ln>
      </dgm:spPr>
      <dgm:t>
        <a:bodyPr/>
        <a:lstStyle/>
        <a:p>
          <a:endParaRPr lang="fr-CA"/>
        </a:p>
      </dgm:t>
    </dgm:pt>
    <dgm:pt modelId="{CB19B3BA-FC4A-084A-92A2-B4B95A97623B}" type="sibTrans" cxnId="{DE249ABD-1E1F-1241-A51A-2BBBA96A7348}">
      <dgm:prSet/>
      <dgm:spPr/>
      <dgm:t>
        <a:bodyPr/>
        <a:lstStyle/>
        <a:p>
          <a:endParaRPr lang="fr-CA"/>
        </a:p>
      </dgm:t>
    </dgm:pt>
    <dgm:pt modelId="{A5246D94-95D2-BA4A-BFBB-075B7EE0BD8B}" type="pres">
      <dgm:prSet presAssocID="{3444DFAE-59FB-D440-A99E-B178C836AD67}" presName="hierChild1" presStyleCnt="0">
        <dgm:presLayoutVars>
          <dgm:chPref val="1"/>
          <dgm:dir/>
          <dgm:animOne val="branch"/>
          <dgm:animLvl val="lvl"/>
          <dgm:resizeHandles/>
        </dgm:presLayoutVars>
      </dgm:prSet>
      <dgm:spPr/>
    </dgm:pt>
    <dgm:pt modelId="{B1490EEA-F717-2C46-B481-63FE82FBE848}" type="pres">
      <dgm:prSet presAssocID="{C1A4BCDD-152F-3F4C-9C3E-F615FCAC980B}" presName="hierRoot1" presStyleCnt="0"/>
      <dgm:spPr/>
    </dgm:pt>
    <dgm:pt modelId="{62E2A3AB-54D5-BA49-B9D8-86FEE7EB06E8}" type="pres">
      <dgm:prSet presAssocID="{C1A4BCDD-152F-3F4C-9C3E-F615FCAC980B}" presName="composite" presStyleCnt="0"/>
      <dgm:spPr/>
    </dgm:pt>
    <dgm:pt modelId="{B24BCD07-D676-DB40-9CFA-280C96F21E01}" type="pres">
      <dgm:prSet presAssocID="{C1A4BCDD-152F-3F4C-9C3E-F615FCAC980B}" presName="background" presStyleLbl="node0" presStyleIdx="0" presStyleCnt="1"/>
      <dgm:spPr>
        <a:noFill/>
        <a:ln>
          <a:noFill/>
        </a:ln>
      </dgm:spPr>
    </dgm:pt>
    <dgm:pt modelId="{61C0BFF3-AC93-F043-8668-30520BBA68A0}" type="pres">
      <dgm:prSet presAssocID="{C1A4BCDD-152F-3F4C-9C3E-F615FCAC980B}" presName="text" presStyleLbl="fgAcc0" presStyleIdx="0" presStyleCnt="1" custScaleX="139556">
        <dgm:presLayoutVars>
          <dgm:chPref val="3"/>
        </dgm:presLayoutVars>
      </dgm:prSet>
      <dgm:spPr/>
    </dgm:pt>
    <dgm:pt modelId="{78F2F3C5-E490-0241-A5E7-7FF620D99A23}" type="pres">
      <dgm:prSet presAssocID="{C1A4BCDD-152F-3F4C-9C3E-F615FCAC980B}" presName="hierChild2" presStyleCnt="0"/>
      <dgm:spPr/>
    </dgm:pt>
    <dgm:pt modelId="{0758FAB1-7FF6-2C4B-A989-44FF59B860B2}" type="pres">
      <dgm:prSet presAssocID="{E407FF32-B632-6841-8D1B-E5FC386C1C51}" presName="Name10" presStyleLbl="parChTrans1D2" presStyleIdx="0" presStyleCnt="2"/>
      <dgm:spPr/>
    </dgm:pt>
    <dgm:pt modelId="{655EAB13-5A01-054A-8B6B-4AF448DD810B}" type="pres">
      <dgm:prSet presAssocID="{1E85FA91-F65A-0E4C-B213-B7CE0077CD04}" presName="hierRoot2" presStyleCnt="0"/>
      <dgm:spPr/>
    </dgm:pt>
    <dgm:pt modelId="{54DF7378-20A6-7049-B775-B0AFDFC57C3A}" type="pres">
      <dgm:prSet presAssocID="{1E85FA91-F65A-0E4C-B213-B7CE0077CD04}" presName="composite2" presStyleCnt="0"/>
      <dgm:spPr/>
    </dgm:pt>
    <dgm:pt modelId="{D887D3B1-059A-C94F-A76A-D5D3AB8FC6FD}" type="pres">
      <dgm:prSet presAssocID="{1E85FA91-F65A-0E4C-B213-B7CE0077CD04}" presName="background2" presStyleLbl="node2" presStyleIdx="0" presStyleCnt="2"/>
      <dgm:spPr>
        <a:noFill/>
        <a:ln>
          <a:noFill/>
        </a:ln>
      </dgm:spPr>
    </dgm:pt>
    <dgm:pt modelId="{B96E9CEB-C6BC-394A-87D3-B5582C211D1B}" type="pres">
      <dgm:prSet presAssocID="{1E85FA91-F65A-0E4C-B213-B7CE0077CD04}" presName="text2" presStyleLbl="fgAcc2" presStyleIdx="0" presStyleCnt="2" custScaleX="137617">
        <dgm:presLayoutVars>
          <dgm:chPref val="3"/>
        </dgm:presLayoutVars>
      </dgm:prSet>
      <dgm:spPr/>
    </dgm:pt>
    <dgm:pt modelId="{B81AFC77-C529-0A4F-9C95-7CFD56435558}" type="pres">
      <dgm:prSet presAssocID="{1E85FA91-F65A-0E4C-B213-B7CE0077CD04}" presName="hierChild3" presStyleCnt="0"/>
      <dgm:spPr/>
    </dgm:pt>
    <dgm:pt modelId="{22CD7C0D-3D12-D749-B9B2-7662C435E32F}" type="pres">
      <dgm:prSet presAssocID="{3BF0A2F5-3C1A-F847-B221-D0761147B36E}" presName="Name10" presStyleLbl="parChTrans1D2" presStyleIdx="1" presStyleCnt="2"/>
      <dgm:spPr/>
    </dgm:pt>
    <dgm:pt modelId="{45A7AE2C-229E-1D4D-954F-1458E61EA5D9}" type="pres">
      <dgm:prSet presAssocID="{DF3225ED-545F-0D49-B63B-54B4CC183D09}" presName="hierRoot2" presStyleCnt="0"/>
      <dgm:spPr/>
    </dgm:pt>
    <dgm:pt modelId="{9F9CBFCF-84D3-8541-9397-D9CC0F3F912D}" type="pres">
      <dgm:prSet presAssocID="{DF3225ED-545F-0D49-B63B-54B4CC183D09}" presName="composite2" presStyleCnt="0"/>
      <dgm:spPr/>
    </dgm:pt>
    <dgm:pt modelId="{21A82052-1F84-A749-A520-6EF50502CB99}" type="pres">
      <dgm:prSet presAssocID="{DF3225ED-545F-0D49-B63B-54B4CC183D09}" presName="background2" presStyleLbl="node2" presStyleIdx="1" presStyleCnt="2"/>
      <dgm:spPr>
        <a:noFill/>
        <a:ln>
          <a:noFill/>
        </a:ln>
      </dgm:spPr>
    </dgm:pt>
    <dgm:pt modelId="{D9CEBC4F-2329-7D4D-B363-347497A1AB54}" type="pres">
      <dgm:prSet presAssocID="{DF3225ED-545F-0D49-B63B-54B4CC183D09}" presName="text2" presStyleLbl="fgAcc2" presStyleIdx="1" presStyleCnt="2" custScaleX="138700">
        <dgm:presLayoutVars>
          <dgm:chPref val="3"/>
        </dgm:presLayoutVars>
      </dgm:prSet>
      <dgm:spPr/>
    </dgm:pt>
    <dgm:pt modelId="{571AD26E-990F-A641-9110-356BCB97531A}" type="pres">
      <dgm:prSet presAssocID="{DF3225ED-545F-0D49-B63B-54B4CC183D09}" presName="hierChild3" presStyleCnt="0"/>
      <dgm:spPr/>
    </dgm:pt>
  </dgm:ptLst>
  <dgm:cxnLst>
    <dgm:cxn modelId="{5558A315-9C4E-9D43-AB13-9D0102B07B58}" type="presOf" srcId="{3444DFAE-59FB-D440-A99E-B178C836AD67}" destId="{A5246D94-95D2-BA4A-BFBB-075B7EE0BD8B}" srcOrd="0" destOrd="0" presId="urn:microsoft.com/office/officeart/2005/8/layout/hierarchy1"/>
    <dgm:cxn modelId="{53F8021D-B980-B54D-8ECE-4FDC0784D082}" type="presOf" srcId="{DF3225ED-545F-0D49-B63B-54B4CC183D09}" destId="{D9CEBC4F-2329-7D4D-B363-347497A1AB54}" srcOrd="0" destOrd="0" presId="urn:microsoft.com/office/officeart/2005/8/layout/hierarchy1"/>
    <dgm:cxn modelId="{7FADA231-5C29-D547-9C04-8C31B3071590}" type="presOf" srcId="{1E85FA91-F65A-0E4C-B213-B7CE0077CD04}" destId="{B96E9CEB-C6BC-394A-87D3-B5582C211D1B}" srcOrd="0" destOrd="0" presId="urn:microsoft.com/office/officeart/2005/8/layout/hierarchy1"/>
    <dgm:cxn modelId="{8312D372-1ED5-AB4E-B099-C57E260F0B54}" srcId="{3444DFAE-59FB-D440-A99E-B178C836AD67}" destId="{C1A4BCDD-152F-3F4C-9C3E-F615FCAC980B}" srcOrd="0" destOrd="0" parTransId="{E6526596-5B8E-0D48-8B25-3C182591D8F6}" sibTransId="{B6B77202-FAF7-4E44-8557-701093EC8662}"/>
    <dgm:cxn modelId="{A140F987-BF50-9F40-90BA-229E0222DA40}" srcId="{C1A4BCDD-152F-3F4C-9C3E-F615FCAC980B}" destId="{1E85FA91-F65A-0E4C-B213-B7CE0077CD04}" srcOrd="0" destOrd="0" parTransId="{E407FF32-B632-6841-8D1B-E5FC386C1C51}" sibTransId="{68D1D72A-34E2-E642-8DCC-F3102EDD91BB}"/>
    <dgm:cxn modelId="{1835969A-13C1-9F4A-9410-E5B091C87765}" type="presOf" srcId="{C1A4BCDD-152F-3F4C-9C3E-F615FCAC980B}" destId="{61C0BFF3-AC93-F043-8668-30520BBA68A0}" srcOrd="0" destOrd="0" presId="urn:microsoft.com/office/officeart/2005/8/layout/hierarchy1"/>
    <dgm:cxn modelId="{DE249ABD-1E1F-1241-A51A-2BBBA96A7348}" srcId="{C1A4BCDD-152F-3F4C-9C3E-F615FCAC980B}" destId="{DF3225ED-545F-0D49-B63B-54B4CC183D09}" srcOrd="1" destOrd="0" parTransId="{3BF0A2F5-3C1A-F847-B221-D0761147B36E}" sibTransId="{CB19B3BA-FC4A-084A-92A2-B4B95A97623B}"/>
    <dgm:cxn modelId="{052E9BC5-B497-2847-B991-175B3006320A}" type="presOf" srcId="{3BF0A2F5-3C1A-F847-B221-D0761147B36E}" destId="{22CD7C0D-3D12-D749-B9B2-7662C435E32F}" srcOrd="0" destOrd="0" presId="urn:microsoft.com/office/officeart/2005/8/layout/hierarchy1"/>
    <dgm:cxn modelId="{49DFF7FB-B0AD-AB47-92EE-F0098A3CAA61}" type="presOf" srcId="{E407FF32-B632-6841-8D1B-E5FC386C1C51}" destId="{0758FAB1-7FF6-2C4B-A989-44FF59B860B2}" srcOrd="0" destOrd="0" presId="urn:microsoft.com/office/officeart/2005/8/layout/hierarchy1"/>
    <dgm:cxn modelId="{7531A3A8-D354-144A-8A54-45BD9B5AE326}" type="presParOf" srcId="{A5246D94-95D2-BA4A-BFBB-075B7EE0BD8B}" destId="{B1490EEA-F717-2C46-B481-63FE82FBE848}" srcOrd="0" destOrd="0" presId="urn:microsoft.com/office/officeart/2005/8/layout/hierarchy1"/>
    <dgm:cxn modelId="{8279CC2D-26BB-BA4F-8F3C-B964B76D4264}" type="presParOf" srcId="{B1490EEA-F717-2C46-B481-63FE82FBE848}" destId="{62E2A3AB-54D5-BA49-B9D8-86FEE7EB06E8}" srcOrd="0" destOrd="0" presId="urn:microsoft.com/office/officeart/2005/8/layout/hierarchy1"/>
    <dgm:cxn modelId="{67A45C83-9CA1-314B-A00F-97C5A4B0A00B}" type="presParOf" srcId="{62E2A3AB-54D5-BA49-B9D8-86FEE7EB06E8}" destId="{B24BCD07-D676-DB40-9CFA-280C96F21E01}" srcOrd="0" destOrd="0" presId="urn:microsoft.com/office/officeart/2005/8/layout/hierarchy1"/>
    <dgm:cxn modelId="{F8B3200B-7EA0-EB44-B00F-8BF9BB7114EE}" type="presParOf" srcId="{62E2A3AB-54D5-BA49-B9D8-86FEE7EB06E8}" destId="{61C0BFF3-AC93-F043-8668-30520BBA68A0}" srcOrd="1" destOrd="0" presId="urn:microsoft.com/office/officeart/2005/8/layout/hierarchy1"/>
    <dgm:cxn modelId="{C1D2DD35-640B-4D46-ABAE-7804FD92656A}" type="presParOf" srcId="{B1490EEA-F717-2C46-B481-63FE82FBE848}" destId="{78F2F3C5-E490-0241-A5E7-7FF620D99A23}" srcOrd="1" destOrd="0" presId="urn:microsoft.com/office/officeart/2005/8/layout/hierarchy1"/>
    <dgm:cxn modelId="{8873733F-F505-AF4D-9BDC-233F40C714B2}" type="presParOf" srcId="{78F2F3C5-E490-0241-A5E7-7FF620D99A23}" destId="{0758FAB1-7FF6-2C4B-A989-44FF59B860B2}" srcOrd="0" destOrd="0" presId="urn:microsoft.com/office/officeart/2005/8/layout/hierarchy1"/>
    <dgm:cxn modelId="{53025FC6-A0BD-0A45-BA0C-A17C4251D823}" type="presParOf" srcId="{78F2F3C5-E490-0241-A5E7-7FF620D99A23}" destId="{655EAB13-5A01-054A-8B6B-4AF448DD810B}" srcOrd="1" destOrd="0" presId="urn:microsoft.com/office/officeart/2005/8/layout/hierarchy1"/>
    <dgm:cxn modelId="{5BC81531-4B13-2246-AA7A-35F5481EEEDE}" type="presParOf" srcId="{655EAB13-5A01-054A-8B6B-4AF448DD810B}" destId="{54DF7378-20A6-7049-B775-B0AFDFC57C3A}" srcOrd="0" destOrd="0" presId="urn:microsoft.com/office/officeart/2005/8/layout/hierarchy1"/>
    <dgm:cxn modelId="{015537BE-99CE-1A4C-87DF-EC954B1B666B}" type="presParOf" srcId="{54DF7378-20A6-7049-B775-B0AFDFC57C3A}" destId="{D887D3B1-059A-C94F-A76A-D5D3AB8FC6FD}" srcOrd="0" destOrd="0" presId="urn:microsoft.com/office/officeart/2005/8/layout/hierarchy1"/>
    <dgm:cxn modelId="{15FD3395-AAF7-2643-9FFD-7875F8C36F35}" type="presParOf" srcId="{54DF7378-20A6-7049-B775-B0AFDFC57C3A}" destId="{B96E9CEB-C6BC-394A-87D3-B5582C211D1B}" srcOrd="1" destOrd="0" presId="urn:microsoft.com/office/officeart/2005/8/layout/hierarchy1"/>
    <dgm:cxn modelId="{ECD605EF-B8D3-F04D-AA6C-FB0F6E520405}" type="presParOf" srcId="{655EAB13-5A01-054A-8B6B-4AF448DD810B}" destId="{B81AFC77-C529-0A4F-9C95-7CFD56435558}" srcOrd="1" destOrd="0" presId="urn:microsoft.com/office/officeart/2005/8/layout/hierarchy1"/>
    <dgm:cxn modelId="{873B8DA9-2E6C-904C-84D1-D07CD6517B2C}" type="presParOf" srcId="{78F2F3C5-E490-0241-A5E7-7FF620D99A23}" destId="{22CD7C0D-3D12-D749-B9B2-7662C435E32F}" srcOrd="2" destOrd="0" presId="urn:microsoft.com/office/officeart/2005/8/layout/hierarchy1"/>
    <dgm:cxn modelId="{9F20875E-523C-C445-B9BA-B385BA1C5019}" type="presParOf" srcId="{78F2F3C5-E490-0241-A5E7-7FF620D99A23}" destId="{45A7AE2C-229E-1D4D-954F-1458E61EA5D9}" srcOrd="3" destOrd="0" presId="urn:microsoft.com/office/officeart/2005/8/layout/hierarchy1"/>
    <dgm:cxn modelId="{6D57661E-C09D-D84C-9AFA-6C3E4059A06A}" type="presParOf" srcId="{45A7AE2C-229E-1D4D-954F-1458E61EA5D9}" destId="{9F9CBFCF-84D3-8541-9397-D9CC0F3F912D}" srcOrd="0" destOrd="0" presId="urn:microsoft.com/office/officeart/2005/8/layout/hierarchy1"/>
    <dgm:cxn modelId="{F6968100-F20B-A84D-B2A5-EDD91A7772A6}" type="presParOf" srcId="{9F9CBFCF-84D3-8541-9397-D9CC0F3F912D}" destId="{21A82052-1F84-A749-A520-6EF50502CB99}" srcOrd="0" destOrd="0" presId="urn:microsoft.com/office/officeart/2005/8/layout/hierarchy1"/>
    <dgm:cxn modelId="{439A7D70-4702-DD41-97AC-E5B94C4C1AB3}" type="presParOf" srcId="{9F9CBFCF-84D3-8541-9397-D9CC0F3F912D}" destId="{D9CEBC4F-2329-7D4D-B363-347497A1AB54}" srcOrd="1" destOrd="0" presId="urn:microsoft.com/office/officeart/2005/8/layout/hierarchy1"/>
    <dgm:cxn modelId="{B1A9B647-A4FD-D84A-B575-6BCF398DAAAE}" type="presParOf" srcId="{45A7AE2C-229E-1D4D-954F-1458E61EA5D9}" destId="{571AD26E-990F-A641-9110-356BCB97531A}"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2500-0069-2A47-A5F6-2C486BD6CB84}">
      <dsp:nvSpPr>
        <dsp:cNvPr id="0" name=""/>
        <dsp:cNvSpPr/>
      </dsp:nvSpPr>
      <dsp:spPr>
        <a:xfrm>
          <a:off x="5120527" y="2812437"/>
          <a:ext cx="1479948" cy="523775"/>
        </a:xfrm>
        <a:custGeom>
          <a:avLst/>
          <a:gdLst/>
          <a:ahLst/>
          <a:cxnLst/>
          <a:rect l="0" t="0" r="0" b="0"/>
          <a:pathLst>
            <a:path>
              <a:moveTo>
                <a:pt x="0" y="0"/>
              </a:moveTo>
              <a:lnTo>
                <a:pt x="0" y="356937"/>
              </a:lnTo>
              <a:lnTo>
                <a:pt x="1479948" y="356937"/>
              </a:lnTo>
              <a:lnTo>
                <a:pt x="1479948" y="523775"/>
              </a:lnTo>
            </a:path>
          </a:pathLst>
        </a:custGeom>
        <a:noFill/>
        <a:ln w="12700" cap="flat" cmpd="sng" algn="ctr">
          <a:solidFill>
            <a:srgbClr val="E2405A"/>
          </a:solidFill>
          <a:prstDash val="solid"/>
          <a:miter lim="800000"/>
        </a:ln>
        <a:effectLst/>
      </dsp:spPr>
      <dsp:style>
        <a:lnRef idx="2">
          <a:scrgbClr r="0" g="0" b="0"/>
        </a:lnRef>
        <a:fillRef idx="0">
          <a:scrgbClr r="0" g="0" b="0"/>
        </a:fillRef>
        <a:effectRef idx="0">
          <a:scrgbClr r="0" g="0" b="0"/>
        </a:effectRef>
        <a:fontRef idx="minor"/>
      </dsp:style>
    </dsp:sp>
    <dsp:sp modelId="{F41D2729-9AC5-7647-B7B8-17CC104D209B}">
      <dsp:nvSpPr>
        <dsp:cNvPr id="0" name=""/>
        <dsp:cNvSpPr/>
      </dsp:nvSpPr>
      <dsp:spPr>
        <a:xfrm>
          <a:off x="3284693" y="2812437"/>
          <a:ext cx="1835833" cy="525234"/>
        </a:xfrm>
        <a:custGeom>
          <a:avLst/>
          <a:gdLst/>
          <a:ahLst/>
          <a:cxnLst/>
          <a:rect l="0" t="0" r="0" b="0"/>
          <a:pathLst>
            <a:path>
              <a:moveTo>
                <a:pt x="1835833" y="0"/>
              </a:moveTo>
              <a:lnTo>
                <a:pt x="1835833" y="358396"/>
              </a:lnTo>
              <a:lnTo>
                <a:pt x="0" y="358396"/>
              </a:lnTo>
              <a:lnTo>
                <a:pt x="0" y="525234"/>
              </a:lnTo>
            </a:path>
          </a:pathLst>
        </a:custGeom>
        <a:noFill/>
        <a:ln w="12700" cap="flat" cmpd="sng" algn="ctr">
          <a:solidFill>
            <a:srgbClr val="E2405A"/>
          </a:solidFill>
          <a:prstDash val="solid"/>
          <a:miter lim="800000"/>
        </a:ln>
        <a:effectLst/>
      </dsp:spPr>
      <dsp:style>
        <a:lnRef idx="2">
          <a:scrgbClr r="0" g="0" b="0"/>
        </a:lnRef>
        <a:fillRef idx="0">
          <a:scrgbClr r="0" g="0" b="0"/>
        </a:fillRef>
        <a:effectRef idx="0">
          <a:scrgbClr r="0" g="0" b="0"/>
        </a:effectRef>
        <a:fontRef idx="minor"/>
      </dsp:style>
    </dsp:sp>
    <dsp:sp modelId="{3133D501-1BCB-3F49-B59D-88E582ABAFFD}">
      <dsp:nvSpPr>
        <dsp:cNvPr id="0" name=""/>
        <dsp:cNvSpPr/>
      </dsp:nvSpPr>
      <dsp:spPr>
        <a:xfrm>
          <a:off x="5074807" y="1145060"/>
          <a:ext cx="91440" cy="523775"/>
        </a:xfrm>
        <a:custGeom>
          <a:avLst/>
          <a:gdLst/>
          <a:ahLst/>
          <a:cxnLst/>
          <a:rect l="0" t="0" r="0" b="0"/>
          <a:pathLst>
            <a:path>
              <a:moveTo>
                <a:pt x="45720" y="0"/>
              </a:moveTo>
              <a:lnTo>
                <a:pt x="45720" y="523775"/>
              </a:lnTo>
            </a:path>
          </a:pathLst>
        </a:custGeom>
        <a:noFill/>
        <a:ln w="12700" cap="flat" cmpd="sng" algn="ctr">
          <a:solidFill>
            <a:srgbClr val="E2405A"/>
          </a:solidFill>
          <a:prstDash val="solid"/>
          <a:miter lim="800000"/>
        </a:ln>
        <a:effectLst/>
      </dsp:spPr>
      <dsp:style>
        <a:lnRef idx="2">
          <a:scrgbClr r="0" g="0" b="0"/>
        </a:lnRef>
        <a:fillRef idx="0">
          <a:scrgbClr r="0" g="0" b="0"/>
        </a:fillRef>
        <a:effectRef idx="0">
          <a:scrgbClr r="0" g="0" b="0"/>
        </a:effectRef>
        <a:fontRef idx="minor"/>
      </dsp:style>
    </dsp:sp>
    <dsp:sp modelId="{B24BCD07-D676-DB40-9CFA-280C96F21E01}">
      <dsp:nvSpPr>
        <dsp:cNvPr id="0" name=""/>
        <dsp:cNvSpPr/>
      </dsp:nvSpPr>
      <dsp:spPr>
        <a:xfrm>
          <a:off x="3744414" y="1458"/>
          <a:ext cx="2752225" cy="114360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0BFF3-AC93-F043-8668-30520BBA68A0}">
      <dsp:nvSpPr>
        <dsp:cNvPr id="0" name=""/>
        <dsp:cNvSpPr/>
      </dsp:nvSpPr>
      <dsp:spPr>
        <a:xfrm>
          <a:off x="3944519" y="191558"/>
          <a:ext cx="2752225" cy="1143601"/>
        </a:xfrm>
        <a:prstGeom prst="roundRect">
          <a:avLst>
            <a:gd name="adj" fmla="val 10000"/>
          </a:avLst>
        </a:prstGeom>
        <a:solidFill>
          <a:schemeClr val="lt1">
            <a:alpha val="90000"/>
            <a:hueOff val="0"/>
            <a:satOff val="0"/>
            <a:lumOff val="0"/>
            <a:alphaOff val="0"/>
          </a:schemeClr>
        </a:solidFill>
        <a:ln w="12700" cap="flat" cmpd="sng" algn="ctr">
          <a:solidFill>
            <a:srgbClr val="E240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kern="1200" dirty="0">
              <a:latin typeface="Calibri" panose="020F0502020204030204" pitchFamily="34" charset="0"/>
              <a:cs typeface="Calibri" panose="020F0502020204030204" pitchFamily="34" charset="0"/>
            </a:rPr>
            <a:t>Parlement</a:t>
          </a:r>
        </a:p>
      </dsp:txBody>
      <dsp:txXfrm>
        <a:off x="3978014" y="225053"/>
        <a:ext cx="2685235" cy="1076611"/>
      </dsp:txXfrm>
    </dsp:sp>
    <dsp:sp modelId="{056DA8D3-742A-3C43-82CF-0E28822A547B}">
      <dsp:nvSpPr>
        <dsp:cNvPr id="0" name=""/>
        <dsp:cNvSpPr/>
      </dsp:nvSpPr>
      <dsp:spPr>
        <a:xfrm>
          <a:off x="3744414" y="1668835"/>
          <a:ext cx="2752225" cy="114360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76B106-B9D2-CE46-8447-FA4A759F7A7D}">
      <dsp:nvSpPr>
        <dsp:cNvPr id="0" name=""/>
        <dsp:cNvSpPr/>
      </dsp:nvSpPr>
      <dsp:spPr>
        <a:xfrm>
          <a:off x="3944519" y="1858935"/>
          <a:ext cx="2752225" cy="1143601"/>
        </a:xfrm>
        <a:prstGeom prst="roundRect">
          <a:avLst>
            <a:gd name="adj" fmla="val 10000"/>
          </a:avLst>
        </a:prstGeom>
        <a:solidFill>
          <a:schemeClr val="lt1">
            <a:alpha val="90000"/>
            <a:hueOff val="0"/>
            <a:satOff val="0"/>
            <a:lumOff val="0"/>
            <a:alphaOff val="0"/>
          </a:schemeClr>
        </a:solidFill>
        <a:ln w="12700" cap="flat" cmpd="sng" algn="ctr">
          <a:solidFill>
            <a:srgbClr val="E240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fr-CA" altLang="fr-FR" sz="1800" b="1" i="0"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Commissariat à la protection de la vie privée du Canada</a:t>
          </a:r>
          <a:endParaRPr lang="fr-CA" sz="1800" b="1" kern="1200" dirty="0">
            <a:latin typeface="Calibri" panose="020F0502020204030204" pitchFamily="34" charset="0"/>
            <a:cs typeface="Calibri" panose="020F0502020204030204" pitchFamily="34" charset="0"/>
          </a:endParaRPr>
        </a:p>
      </dsp:txBody>
      <dsp:txXfrm>
        <a:off x="3978014" y="1892430"/>
        <a:ext cx="2685235" cy="1076611"/>
      </dsp:txXfrm>
    </dsp:sp>
    <dsp:sp modelId="{5A65D1FC-97E9-E845-94FE-44732F843FE8}">
      <dsp:nvSpPr>
        <dsp:cNvPr id="0" name=""/>
        <dsp:cNvSpPr/>
      </dsp:nvSpPr>
      <dsp:spPr>
        <a:xfrm>
          <a:off x="2004850" y="3337671"/>
          <a:ext cx="2559686" cy="114360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20EBA-B0C3-3947-A289-FBA0EA6FCEC5}">
      <dsp:nvSpPr>
        <dsp:cNvPr id="0" name=""/>
        <dsp:cNvSpPr/>
      </dsp:nvSpPr>
      <dsp:spPr>
        <a:xfrm>
          <a:off x="2204956" y="3527771"/>
          <a:ext cx="2559686" cy="1143601"/>
        </a:xfrm>
        <a:prstGeom prst="roundRect">
          <a:avLst>
            <a:gd name="adj" fmla="val 10000"/>
          </a:avLst>
        </a:prstGeom>
        <a:solidFill>
          <a:schemeClr val="lt1">
            <a:alpha val="90000"/>
            <a:hueOff val="0"/>
            <a:satOff val="0"/>
            <a:lumOff val="0"/>
            <a:alphaOff val="0"/>
          </a:schemeClr>
        </a:solidFill>
        <a:ln w="12700" cap="flat" cmpd="sng" algn="ctr">
          <a:solidFill>
            <a:srgbClr val="E240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fr-CA" altLang="fr-FR" sz="1600" b="1" i="0"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Loi sur la protection des renseignements personnels</a:t>
          </a:r>
          <a:endParaRPr lang="fr-CA" sz="1600" b="1" kern="1200" dirty="0">
            <a:latin typeface="Calibri" panose="020F0502020204030204" pitchFamily="34" charset="0"/>
            <a:cs typeface="Calibri" panose="020F0502020204030204" pitchFamily="34" charset="0"/>
          </a:endParaRPr>
        </a:p>
      </dsp:txBody>
      <dsp:txXfrm>
        <a:off x="2238451" y="3561266"/>
        <a:ext cx="2492696" cy="1076611"/>
      </dsp:txXfrm>
    </dsp:sp>
    <dsp:sp modelId="{1D621FF2-2A97-4946-A89A-AB82A26EF37D}">
      <dsp:nvSpPr>
        <dsp:cNvPr id="0" name=""/>
        <dsp:cNvSpPr/>
      </dsp:nvSpPr>
      <dsp:spPr>
        <a:xfrm>
          <a:off x="5300155" y="3336212"/>
          <a:ext cx="2600639" cy="114360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9590F2-2326-FB45-A865-7ED72AC2A9E4}">
      <dsp:nvSpPr>
        <dsp:cNvPr id="0" name=""/>
        <dsp:cNvSpPr/>
      </dsp:nvSpPr>
      <dsp:spPr>
        <a:xfrm>
          <a:off x="5500261" y="3526312"/>
          <a:ext cx="2600639" cy="1143601"/>
        </a:xfrm>
        <a:prstGeom prst="roundRect">
          <a:avLst>
            <a:gd name="adj" fmla="val 10000"/>
          </a:avLst>
        </a:prstGeom>
        <a:solidFill>
          <a:schemeClr val="accent1">
            <a:lumMod val="20000"/>
            <a:lumOff val="80000"/>
            <a:alpha val="90000"/>
          </a:schemeClr>
        </a:solidFill>
        <a:ln w="12700" cap="flat" cmpd="sng" algn="ctr">
          <a:solidFill>
            <a:srgbClr val="E240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fr-CA" altLang="fr-FR" sz="1600" b="1" i="0"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LPRPDÉ</a:t>
          </a:r>
        </a:p>
        <a:p>
          <a:pPr marL="0" lvl="0" indent="0" algn="ctr" defTabSz="711200">
            <a:lnSpc>
              <a:spcPct val="90000"/>
            </a:lnSpc>
            <a:spcBef>
              <a:spcPct val="0"/>
            </a:spcBef>
            <a:spcAft>
              <a:spcPct val="35000"/>
            </a:spcAft>
            <a:buClrTx/>
            <a:buSzTx/>
            <a:buFontTx/>
            <a:buNone/>
          </a:pPr>
          <a:r>
            <a:rPr kumimoji="0" lang="fr-CA" altLang="fr-FR" sz="1600" b="1" i="0"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t>
          </a:r>
          <a:r>
            <a:rPr kumimoji="0" lang="fr-CA" altLang="fr-FR" sz="1600" b="1" i="1"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r>
            <a:rPr kumimoji="0" lang="fr-CA" altLang="fr-FR" sz="1600" b="1" i="1" u="none" strike="noStrike" kern="1200" cap="none" normalizeH="0" baseline="0" dirty="0" err="1">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Qc</a:t>
          </a:r>
          <a:r>
            <a:rPr kumimoji="0" lang="fr-CA" altLang="fr-FR" sz="1600" b="1" i="1"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r>
            <a:rPr kumimoji="0" lang="fr-CA" altLang="fr-FR" sz="1600" b="1" i="1" u="none" strike="noStrike" kern="1200" cap="none" normalizeH="0" baseline="0" dirty="0" err="1">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Alb</a:t>
          </a:r>
          <a:r>
            <a:rPr kumimoji="0" lang="fr-CA" altLang="fr-FR" sz="1600" b="1" i="1"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C.-B.</a:t>
          </a:r>
          <a:r>
            <a:rPr kumimoji="0" lang="fr-CA" altLang="fr-FR" sz="1600" b="1" i="0" u="none" strike="noStrike" kern="1200"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t>
          </a:r>
          <a:endParaRPr lang="fr-CA" sz="1600" b="1" kern="1200" dirty="0">
            <a:latin typeface="Calibri" panose="020F0502020204030204" pitchFamily="34" charset="0"/>
            <a:cs typeface="Calibri" panose="020F0502020204030204" pitchFamily="34" charset="0"/>
          </a:endParaRPr>
        </a:p>
      </dsp:txBody>
      <dsp:txXfrm>
        <a:off x="5533756" y="3559807"/>
        <a:ext cx="2533649" cy="107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D7C0D-3D12-D749-B9B2-7662C435E32F}">
      <dsp:nvSpPr>
        <dsp:cNvPr id="0" name=""/>
        <dsp:cNvSpPr/>
      </dsp:nvSpPr>
      <dsp:spPr>
        <a:xfrm>
          <a:off x="3898478" y="1180122"/>
          <a:ext cx="1484118" cy="540081"/>
        </a:xfrm>
        <a:custGeom>
          <a:avLst/>
          <a:gdLst/>
          <a:ahLst/>
          <a:cxnLst/>
          <a:rect l="0" t="0" r="0" b="0"/>
          <a:pathLst>
            <a:path>
              <a:moveTo>
                <a:pt x="0" y="0"/>
              </a:moveTo>
              <a:lnTo>
                <a:pt x="0" y="368049"/>
              </a:lnTo>
              <a:lnTo>
                <a:pt x="1484118" y="368049"/>
              </a:lnTo>
              <a:lnTo>
                <a:pt x="1484118" y="540081"/>
              </a:lnTo>
            </a:path>
          </a:pathLst>
        </a:custGeom>
        <a:noFill/>
        <a:ln w="12700" cap="flat" cmpd="sng" algn="ctr">
          <a:solidFill>
            <a:srgbClr val="0A0082"/>
          </a:solidFill>
          <a:prstDash val="solid"/>
          <a:miter lim="800000"/>
        </a:ln>
        <a:effectLst/>
      </dsp:spPr>
      <dsp:style>
        <a:lnRef idx="2">
          <a:scrgbClr r="0" g="0" b="0"/>
        </a:lnRef>
        <a:fillRef idx="0">
          <a:scrgbClr r="0" g="0" b="0"/>
        </a:fillRef>
        <a:effectRef idx="0">
          <a:scrgbClr r="0" g="0" b="0"/>
        </a:effectRef>
        <a:fontRef idx="minor"/>
      </dsp:style>
    </dsp:sp>
    <dsp:sp modelId="{0758FAB1-7FF6-2C4B-A989-44FF59B860B2}">
      <dsp:nvSpPr>
        <dsp:cNvPr id="0" name=""/>
        <dsp:cNvSpPr/>
      </dsp:nvSpPr>
      <dsp:spPr>
        <a:xfrm>
          <a:off x="2404304" y="1180122"/>
          <a:ext cx="1494173" cy="540081"/>
        </a:xfrm>
        <a:custGeom>
          <a:avLst/>
          <a:gdLst/>
          <a:ahLst/>
          <a:cxnLst/>
          <a:rect l="0" t="0" r="0" b="0"/>
          <a:pathLst>
            <a:path>
              <a:moveTo>
                <a:pt x="1494173" y="0"/>
              </a:moveTo>
              <a:lnTo>
                <a:pt x="1494173" y="368049"/>
              </a:lnTo>
              <a:lnTo>
                <a:pt x="0" y="368049"/>
              </a:lnTo>
              <a:lnTo>
                <a:pt x="0" y="540081"/>
              </a:lnTo>
            </a:path>
          </a:pathLst>
        </a:custGeom>
        <a:noFill/>
        <a:ln w="12700" cap="flat" cmpd="sng" algn="ctr">
          <a:solidFill>
            <a:srgbClr val="0A0082"/>
          </a:solidFill>
          <a:prstDash val="solid"/>
          <a:miter lim="800000"/>
        </a:ln>
        <a:effectLst/>
      </dsp:spPr>
      <dsp:style>
        <a:lnRef idx="2">
          <a:scrgbClr r="0" g="0" b="0"/>
        </a:lnRef>
        <a:fillRef idx="0">
          <a:scrgbClr r="0" g="0" b="0"/>
        </a:fillRef>
        <a:effectRef idx="0">
          <a:scrgbClr r="0" g="0" b="0"/>
        </a:effectRef>
        <a:fontRef idx="minor"/>
      </dsp:style>
    </dsp:sp>
    <dsp:sp modelId="{B24BCD07-D676-DB40-9CFA-280C96F21E01}">
      <dsp:nvSpPr>
        <dsp:cNvPr id="0" name=""/>
        <dsp:cNvSpPr/>
      </dsp:nvSpPr>
      <dsp:spPr>
        <a:xfrm>
          <a:off x="2602691" y="918"/>
          <a:ext cx="2591574" cy="117920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0BFF3-AC93-F043-8668-30520BBA68A0}">
      <dsp:nvSpPr>
        <dsp:cNvPr id="0" name=""/>
        <dsp:cNvSpPr/>
      </dsp:nvSpPr>
      <dsp:spPr>
        <a:xfrm>
          <a:off x="2809026" y="196936"/>
          <a:ext cx="2591574" cy="1179203"/>
        </a:xfrm>
        <a:prstGeom prst="roundRect">
          <a:avLst>
            <a:gd name="adj" fmla="val 10000"/>
          </a:avLst>
        </a:prstGeom>
        <a:solidFill>
          <a:schemeClr val="lt1">
            <a:alpha val="90000"/>
            <a:hueOff val="0"/>
            <a:satOff val="0"/>
            <a:lumOff val="0"/>
            <a:alphaOff val="0"/>
          </a:schemeClr>
        </a:solidFill>
        <a:ln w="12700" cap="flat" cmpd="sng" algn="ctr">
          <a:solidFill>
            <a:srgbClr val="0A008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altLang="fr-FR" sz="2000" b="1" kern="1200" dirty="0">
              <a:latin typeface="Calibri" panose="020F0502020204030204" pitchFamily="34" charset="0"/>
              <a:cs typeface="Calibri" panose="020F0502020204030204" pitchFamily="34" charset="0"/>
            </a:rPr>
            <a:t>Commission d’accès    à l’information du Québec</a:t>
          </a:r>
          <a:endParaRPr lang="fr-CA" sz="2000" b="1" kern="1200" dirty="0">
            <a:latin typeface="Calibri" panose="020F0502020204030204" pitchFamily="34" charset="0"/>
            <a:cs typeface="Calibri" panose="020F0502020204030204" pitchFamily="34" charset="0"/>
          </a:endParaRPr>
        </a:p>
      </dsp:txBody>
      <dsp:txXfrm>
        <a:off x="2843564" y="231474"/>
        <a:ext cx="2522498" cy="1110127"/>
      </dsp:txXfrm>
    </dsp:sp>
    <dsp:sp modelId="{D887D3B1-059A-C94F-A76A-D5D3AB8FC6FD}">
      <dsp:nvSpPr>
        <dsp:cNvPr id="0" name=""/>
        <dsp:cNvSpPr/>
      </dsp:nvSpPr>
      <dsp:spPr>
        <a:xfrm>
          <a:off x="1126521" y="1720203"/>
          <a:ext cx="2555566" cy="117920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E9CEB-C6BC-394A-87D3-B5582C211D1B}">
      <dsp:nvSpPr>
        <dsp:cNvPr id="0" name=""/>
        <dsp:cNvSpPr/>
      </dsp:nvSpPr>
      <dsp:spPr>
        <a:xfrm>
          <a:off x="1332856" y="1916221"/>
          <a:ext cx="2555566" cy="1179203"/>
        </a:xfrm>
        <a:prstGeom prst="roundRect">
          <a:avLst>
            <a:gd name="adj" fmla="val 10000"/>
          </a:avLst>
        </a:prstGeom>
        <a:solidFill>
          <a:schemeClr val="lt1">
            <a:alpha val="90000"/>
            <a:hueOff val="0"/>
            <a:satOff val="0"/>
            <a:lumOff val="0"/>
            <a:alphaOff val="0"/>
          </a:schemeClr>
        </a:solidFill>
        <a:ln w="12700" cap="flat" cmpd="sng" algn="ctr">
          <a:solidFill>
            <a:srgbClr val="0A008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lang="fr-CA" altLang="fr-FR" sz="1600" b="1" kern="1200" dirty="0">
              <a:latin typeface="Calibri" panose="020F0502020204030204" pitchFamily="34" charset="0"/>
              <a:cs typeface="Calibri" panose="020F0502020204030204" pitchFamily="34" charset="0"/>
            </a:rPr>
            <a:t>Loi sur l’accès aux documents des organismes publics et sur la protection des renseignements personnels</a:t>
          </a:r>
          <a:endParaRPr lang="fr-CA" sz="1600" b="1" kern="1200" dirty="0">
            <a:latin typeface="Calibri" panose="020F0502020204030204" pitchFamily="34" charset="0"/>
            <a:cs typeface="Calibri" panose="020F0502020204030204" pitchFamily="34" charset="0"/>
          </a:endParaRPr>
        </a:p>
      </dsp:txBody>
      <dsp:txXfrm>
        <a:off x="1367394" y="1950759"/>
        <a:ext cx="2486490" cy="1110127"/>
      </dsp:txXfrm>
    </dsp:sp>
    <dsp:sp modelId="{21A82052-1F84-A749-A520-6EF50502CB99}">
      <dsp:nvSpPr>
        <dsp:cNvPr id="0" name=""/>
        <dsp:cNvSpPr/>
      </dsp:nvSpPr>
      <dsp:spPr>
        <a:xfrm>
          <a:off x="4094757" y="1720203"/>
          <a:ext cx="2575678" cy="117920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EBC4F-2329-7D4D-B363-347497A1AB54}">
      <dsp:nvSpPr>
        <dsp:cNvPr id="0" name=""/>
        <dsp:cNvSpPr/>
      </dsp:nvSpPr>
      <dsp:spPr>
        <a:xfrm>
          <a:off x="4301092" y="1916221"/>
          <a:ext cx="2575678" cy="1179203"/>
        </a:xfrm>
        <a:prstGeom prst="roundRect">
          <a:avLst>
            <a:gd name="adj" fmla="val 10000"/>
          </a:avLst>
        </a:prstGeom>
        <a:solidFill>
          <a:schemeClr val="lt1">
            <a:alpha val="90000"/>
            <a:hueOff val="0"/>
            <a:satOff val="0"/>
            <a:lumOff val="0"/>
            <a:alphaOff val="0"/>
          </a:schemeClr>
        </a:solidFill>
        <a:ln w="12700" cap="flat" cmpd="sng" algn="ctr">
          <a:solidFill>
            <a:srgbClr val="0A008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lang="fr-CA" altLang="fr-FR" sz="1600" b="1" kern="1200" dirty="0">
              <a:latin typeface="Calibri" panose="020F0502020204030204" pitchFamily="34" charset="0"/>
              <a:cs typeface="Calibri" panose="020F0502020204030204" pitchFamily="34" charset="0"/>
            </a:rPr>
            <a:t>Loi sur la protection des renseignements personnels dans le secteur privé</a:t>
          </a:r>
          <a:endParaRPr lang="fr-CA" sz="1600" b="1" kern="1200" dirty="0">
            <a:latin typeface="Calibri" panose="020F0502020204030204" pitchFamily="34" charset="0"/>
            <a:cs typeface="Calibri" panose="020F0502020204030204" pitchFamily="34" charset="0"/>
          </a:endParaRPr>
        </a:p>
      </dsp:txBody>
      <dsp:txXfrm>
        <a:off x="4335630" y="1950759"/>
        <a:ext cx="2506602" cy="11101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358866" cy="413228"/>
          </a:xfrm>
          <a:prstGeom prst="rect">
            <a:avLst/>
          </a:prstGeom>
        </p:spPr>
        <p:txBody>
          <a:bodyPr vert="horz" lIns="78163" tIns="39081" rIns="78163" bIns="39081" rtlCol="0"/>
          <a:lstStyle>
            <a:lvl1pPr algn="l">
              <a:defRPr sz="1000"/>
            </a:lvl1pPr>
          </a:lstStyle>
          <a:p>
            <a:endParaRPr lang="fr-CA"/>
          </a:p>
        </p:txBody>
      </p:sp>
      <p:sp>
        <p:nvSpPr>
          <p:cNvPr id="3" name="Espace réservé de la date 2"/>
          <p:cNvSpPr>
            <a:spLocks noGrp="1"/>
          </p:cNvSpPr>
          <p:nvPr>
            <p:ph type="dt" sz="quarter" idx="1"/>
          </p:nvPr>
        </p:nvSpPr>
        <p:spPr>
          <a:xfrm>
            <a:off x="3083412" y="0"/>
            <a:ext cx="2358866" cy="413228"/>
          </a:xfrm>
          <a:prstGeom prst="rect">
            <a:avLst/>
          </a:prstGeom>
        </p:spPr>
        <p:txBody>
          <a:bodyPr vert="horz" lIns="78163" tIns="39081" rIns="78163" bIns="39081" rtlCol="0"/>
          <a:lstStyle>
            <a:lvl1pPr algn="r">
              <a:defRPr sz="1000"/>
            </a:lvl1pPr>
          </a:lstStyle>
          <a:p>
            <a:fld id="{F974CB6C-C90A-43A0-BF0E-21B7507B45A4}" type="datetimeFigureOut">
              <a:rPr lang="fr-CA" smtClean="0"/>
              <a:t>20-06-04</a:t>
            </a:fld>
            <a:endParaRPr lang="fr-CA"/>
          </a:p>
        </p:txBody>
      </p:sp>
      <p:sp>
        <p:nvSpPr>
          <p:cNvPr id="4" name="Espace réservé du pied de page 3"/>
          <p:cNvSpPr>
            <a:spLocks noGrp="1"/>
          </p:cNvSpPr>
          <p:nvPr>
            <p:ph type="ftr" sz="quarter" idx="2"/>
          </p:nvPr>
        </p:nvSpPr>
        <p:spPr>
          <a:xfrm>
            <a:off x="0" y="7822723"/>
            <a:ext cx="2358866" cy="413227"/>
          </a:xfrm>
          <a:prstGeom prst="rect">
            <a:avLst/>
          </a:prstGeom>
        </p:spPr>
        <p:txBody>
          <a:bodyPr vert="horz" lIns="78163" tIns="39081" rIns="78163" bIns="39081" rtlCol="0" anchor="b"/>
          <a:lstStyle>
            <a:lvl1pPr algn="l">
              <a:defRPr sz="1000"/>
            </a:lvl1pPr>
          </a:lstStyle>
          <a:p>
            <a:endParaRPr lang="fr-CA"/>
          </a:p>
        </p:txBody>
      </p:sp>
      <p:sp>
        <p:nvSpPr>
          <p:cNvPr id="5" name="Espace réservé du numéro de diapositive 4"/>
          <p:cNvSpPr>
            <a:spLocks noGrp="1"/>
          </p:cNvSpPr>
          <p:nvPr>
            <p:ph type="sldNum" sz="quarter" idx="3"/>
          </p:nvPr>
        </p:nvSpPr>
        <p:spPr>
          <a:xfrm>
            <a:off x="3083412" y="7822723"/>
            <a:ext cx="2358866" cy="413227"/>
          </a:xfrm>
          <a:prstGeom prst="rect">
            <a:avLst/>
          </a:prstGeom>
        </p:spPr>
        <p:txBody>
          <a:bodyPr vert="horz" lIns="78163" tIns="39081" rIns="78163" bIns="39081" rtlCol="0" anchor="b"/>
          <a:lstStyle>
            <a:lvl1pPr algn="r">
              <a:defRPr sz="1000"/>
            </a:lvl1pPr>
          </a:lstStyle>
          <a:p>
            <a:fld id="{0A596A8F-B143-4FAA-B5A7-4A92C0191668}" type="slidenum">
              <a:rPr lang="fr-CA" smtClean="0"/>
              <a:t>‹n°›</a:t>
            </a:fld>
            <a:endParaRPr lang="fr-CA"/>
          </a:p>
        </p:txBody>
      </p:sp>
    </p:spTree>
    <p:extLst>
      <p:ext uri="{BB962C8B-B14F-4D97-AF65-F5344CB8AC3E}">
        <p14:creationId xmlns:p14="http://schemas.microsoft.com/office/powerpoint/2010/main" val="296038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358866" cy="413228"/>
          </a:xfrm>
          <a:prstGeom prst="rect">
            <a:avLst/>
          </a:prstGeom>
        </p:spPr>
        <p:txBody>
          <a:bodyPr vert="horz" lIns="78163" tIns="39081" rIns="78163" bIns="39081" rtlCol="0"/>
          <a:lstStyle>
            <a:lvl1pPr algn="l">
              <a:defRPr sz="1000"/>
            </a:lvl1pPr>
          </a:lstStyle>
          <a:p>
            <a:endParaRPr lang="fr-FR"/>
          </a:p>
        </p:txBody>
      </p:sp>
      <p:sp>
        <p:nvSpPr>
          <p:cNvPr id="3" name="Espace réservé de la date 2"/>
          <p:cNvSpPr>
            <a:spLocks noGrp="1"/>
          </p:cNvSpPr>
          <p:nvPr>
            <p:ph type="dt" idx="1"/>
          </p:nvPr>
        </p:nvSpPr>
        <p:spPr>
          <a:xfrm>
            <a:off x="3083412" y="0"/>
            <a:ext cx="2358866" cy="413228"/>
          </a:xfrm>
          <a:prstGeom prst="rect">
            <a:avLst/>
          </a:prstGeom>
        </p:spPr>
        <p:txBody>
          <a:bodyPr vert="horz" lIns="78163" tIns="39081" rIns="78163" bIns="39081" rtlCol="0"/>
          <a:lstStyle>
            <a:lvl1pPr algn="r">
              <a:defRPr sz="1000"/>
            </a:lvl1pPr>
          </a:lstStyle>
          <a:p>
            <a:fld id="{C6B56788-3E43-3C4C-937E-C2C3AA5C01BA}" type="datetimeFigureOut">
              <a:rPr lang="fr-FR" smtClean="0"/>
              <a:t>04/06/2020</a:t>
            </a:fld>
            <a:endParaRPr lang="fr-FR"/>
          </a:p>
        </p:txBody>
      </p:sp>
      <p:sp>
        <p:nvSpPr>
          <p:cNvPr id="4" name="Espace réservé de l'image de diapositive 3"/>
          <p:cNvSpPr>
            <a:spLocks noGrp="1" noRot="1" noChangeAspect="1"/>
          </p:cNvSpPr>
          <p:nvPr>
            <p:ph type="sldImg" idx="2"/>
          </p:nvPr>
        </p:nvSpPr>
        <p:spPr>
          <a:xfrm>
            <a:off x="252413" y="1030288"/>
            <a:ext cx="4938712" cy="2778125"/>
          </a:xfrm>
          <a:prstGeom prst="rect">
            <a:avLst/>
          </a:prstGeom>
          <a:noFill/>
          <a:ln w="12700">
            <a:solidFill>
              <a:prstClr val="black"/>
            </a:solidFill>
          </a:ln>
        </p:spPr>
        <p:txBody>
          <a:bodyPr vert="horz" lIns="78163" tIns="39081" rIns="78163" bIns="39081" rtlCol="0" anchor="ctr"/>
          <a:lstStyle/>
          <a:p>
            <a:endParaRPr lang="fr-FR"/>
          </a:p>
        </p:txBody>
      </p:sp>
      <p:sp>
        <p:nvSpPr>
          <p:cNvPr id="5" name="Espace réservé des notes 4"/>
          <p:cNvSpPr>
            <a:spLocks noGrp="1"/>
          </p:cNvSpPr>
          <p:nvPr>
            <p:ph type="body" sz="quarter" idx="3"/>
          </p:nvPr>
        </p:nvSpPr>
        <p:spPr>
          <a:xfrm>
            <a:off x="544354" y="3963551"/>
            <a:ext cx="4354830" cy="3242905"/>
          </a:xfrm>
          <a:prstGeom prst="rect">
            <a:avLst/>
          </a:prstGeom>
        </p:spPr>
        <p:txBody>
          <a:bodyPr vert="horz" lIns="78163" tIns="39081" rIns="78163" bIns="39081"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7822723"/>
            <a:ext cx="2358866" cy="413227"/>
          </a:xfrm>
          <a:prstGeom prst="rect">
            <a:avLst/>
          </a:prstGeom>
        </p:spPr>
        <p:txBody>
          <a:bodyPr vert="horz" lIns="78163" tIns="39081" rIns="78163" bIns="39081" rtlCol="0" anchor="b"/>
          <a:lstStyle>
            <a:lvl1pPr algn="l">
              <a:defRPr sz="1000"/>
            </a:lvl1pPr>
          </a:lstStyle>
          <a:p>
            <a:endParaRPr lang="fr-FR"/>
          </a:p>
        </p:txBody>
      </p:sp>
      <p:sp>
        <p:nvSpPr>
          <p:cNvPr id="7" name="Espace réservé du numéro de diapositive 6"/>
          <p:cNvSpPr>
            <a:spLocks noGrp="1"/>
          </p:cNvSpPr>
          <p:nvPr>
            <p:ph type="sldNum" sz="quarter" idx="5"/>
          </p:nvPr>
        </p:nvSpPr>
        <p:spPr>
          <a:xfrm>
            <a:off x="3083412" y="7822723"/>
            <a:ext cx="2358866" cy="413227"/>
          </a:xfrm>
          <a:prstGeom prst="rect">
            <a:avLst/>
          </a:prstGeom>
        </p:spPr>
        <p:txBody>
          <a:bodyPr vert="horz" lIns="78163" tIns="39081" rIns="78163" bIns="39081" rtlCol="0" anchor="b"/>
          <a:lstStyle>
            <a:lvl1pPr algn="r">
              <a:defRPr sz="1000"/>
            </a:lvl1pPr>
          </a:lstStyle>
          <a:p>
            <a:fld id="{77E73A08-133B-114D-AFAB-5B69B1BE72AD}" type="slidenum">
              <a:rPr lang="fr-FR" smtClean="0"/>
              <a:t>‹n°›</a:t>
            </a:fld>
            <a:endParaRPr lang="fr-FR"/>
          </a:p>
        </p:txBody>
      </p:sp>
    </p:spTree>
    <p:extLst>
      <p:ext uri="{BB962C8B-B14F-4D97-AF65-F5344CB8AC3E}">
        <p14:creationId xmlns:p14="http://schemas.microsoft.com/office/powerpoint/2010/main" val="87390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mmid.github.io/topics/covid19/"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who.int/publications-detail/contact-tracing-in-the-context-of-covid-1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ci.radio-canada.ca/nouvelle/1702859/tracage-propagation-coronavirus-enquete-epidemiologique-quebec-estri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dx.doi.org/10.1016/S1473-3099(20)30357-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dx.doi.org/10.1016/S1473-3099(20)30287-5"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cience.sciencemag.org/content/368/6491/eabb6936.ful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mila.quebec/covi-une-application-de-suivi-de-contacts-intelligenteet-ethiqu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mila.quebec/covi-une-application-de-suivi-de-contacts-intelligenteet-ethiqu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ici.radio-canada.ca/tele/tout-le-monde-en-parle/site/segments/entrevue/172258/lepage-bengio-pisano-intelligence-artificielle-coronavirus?isAutoPlay=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73A08-133B-114D-AFAB-5B69B1BE72AD}" type="slidenum">
              <a:rPr lang="fr-FR" smtClean="0"/>
              <a:t>1</a:t>
            </a:fld>
            <a:endParaRPr lang="fr-FR"/>
          </a:p>
        </p:txBody>
      </p:sp>
    </p:spTree>
    <p:extLst>
      <p:ext uri="{BB962C8B-B14F-4D97-AF65-F5344CB8AC3E}">
        <p14:creationId xmlns:p14="http://schemas.microsoft.com/office/powerpoint/2010/main" val="32582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ltLang="fr-FR" dirty="0">
              <a:ea typeface="ＭＳ Ｐゴシック" panose="020B0600070205080204" pitchFamily="34" charset="-128"/>
            </a:endParaRPr>
          </a:p>
          <a:p>
            <a:endParaRPr lang="fr-CA" altLang="fr-FR" dirty="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10</a:t>
            </a:fld>
            <a:endParaRPr lang="fr-FR"/>
          </a:p>
        </p:txBody>
      </p:sp>
    </p:spTree>
    <p:extLst>
      <p:ext uri="{BB962C8B-B14F-4D97-AF65-F5344CB8AC3E}">
        <p14:creationId xmlns:p14="http://schemas.microsoft.com/office/powerpoint/2010/main" val="263480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73A08-133B-114D-AFAB-5B69B1BE72AD}" type="slidenum">
              <a:rPr lang="fr-FR" smtClean="0"/>
              <a:t>11</a:t>
            </a:fld>
            <a:endParaRPr lang="fr-FR"/>
          </a:p>
        </p:txBody>
      </p:sp>
    </p:spTree>
    <p:extLst>
      <p:ext uri="{BB962C8B-B14F-4D97-AF65-F5344CB8AC3E}">
        <p14:creationId xmlns:p14="http://schemas.microsoft.com/office/powerpoint/2010/main" val="131024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73A08-133B-114D-AFAB-5B69B1BE72AD}" type="slidenum">
              <a:rPr lang="fr-FR" smtClean="0"/>
              <a:t>12</a:t>
            </a:fld>
            <a:endParaRPr lang="fr-FR"/>
          </a:p>
        </p:txBody>
      </p:sp>
    </p:spTree>
    <p:extLst>
      <p:ext uri="{BB962C8B-B14F-4D97-AF65-F5344CB8AC3E}">
        <p14:creationId xmlns:p14="http://schemas.microsoft.com/office/powerpoint/2010/main" val="126842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781629">
              <a:defRPr/>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13</a:t>
            </a:fld>
            <a:endParaRPr lang="fr-FR"/>
          </a:p>
        </p:txBody>
      </p:sp>
    </p:spTree>
    <p:extLst>
      <p:ext uri="{BB962C8B-B14F-4D97-AF65-F5344CB8AC3E}">
        <p14:creationId xmlns:p14="http://schemas.microsoft.com/office/powerpoint/2010/main" val="637273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14</a:t>
            </a:fld>
            <a:endParaRPr lang="fr-FR"/>
          </a:p>
        </p:txBody>
      </p:sp>
    </p:spTree>
    <p:extLst>
      <p:ext uri="{BB962C8B-B14F-4D97-AF65-F5344CB8AC3E}">
        <p14:creationId xmlns:p14="http://schemas.microsoft.com/office/powerpoint/2010/main" val="26013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endParaRPr lang="fr-CA" dirty="0"/>
          </a:p>
          <a:p>
            <a:pPr>
              <a:buSzPts val="1400"/>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15</a:t>
            </a:fld>
            <a:endParaRPr lang="fr-FR"/>
          </a:p>
        </p:txBody>
      </p:sp>
    </p:spTree>
    <p:extLst>
      <p:ext uri="{BB962C8B-B14F-4D97-AF65-F5344CB8AC3E}">
        <p14:creationId xmlns:p14="http://schemas.microsoft.com/office/powerpoint/2010/main" val="1519584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16</a:t>
            </a:fld>
            <a:endParaRPr lang="fr-FR"/>
          </a:p>
        </p:txBody>
      </p:sp>
    </p:spTree>
    <p:extLst>
      <p:ext uri="{BB962C8B-B14F-4D97-AF65-F5344CB8AC3E}">
        <p14:creationId xmlns:p14="http://schemas.microsoft.com/office/powerpoint/2010/main" val="419900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b="1" dirty="0"/>
              <a:t>Source :  </a:t>
            </a:r>
          </a:p>
          <a:p>
            <a:pPr>
              <a:buSzPts val="1400"/>
            </a:pPr>
            <a:r>
              <a:rPr lang="fr-CA" dirty="0"/>
              <a:t>https://www.priv.gc.ca/fr/nouvelles-du-commissariat/allocutions/2020/s-d_20200507/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fr-CA" sz="1200" dirty="0">
              <a:solidFill>
                <a:srgbClr val="0A0082"/>
              </a:solidFill>
              <a:latin typeface="Calibri" panose="020F0502020204030204" pitchFamily="34" charset="0"/>
              <a:cs typeface="Calibri" panose="020F0502020204030204" pitchFamily="34" charset="0"/>
            </a:endParaRPr>
          </a:p>
          <a:p>
            <a:pPr>
              <a:buSzPts val="1400"/>
            </a:pPr>
            <a:endParaRPr lang="fr-CA" dirty="0"/>
          </a:p>
          <a:p>
            <a:pPr>
              <a:buSzPts val="1400"/>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17</a:t>
            </a:fld>
            <a:endParaRPr lang="fr-FR"/>
          </a:p>
        </p:txBody>
      </p:sp>
    </p:spTree>
    <p:extLst>
      <p:ext uri="{BB962C8B-B14F-4D97-AF65-F5344CB8AC3E}">
        <p14:creationId xmlns:p14="http://schemas.microsoft.com/office/powerpoint/2010/main" val="534212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b="1" dirty="0"/>
              <a:t>Source :  </a:t>
            </a:r>
          </a:p>
          <a:p>
            <a:pPr>
              <a:buSzPts val="1400"/>
            </a:pPr>
            <a:r>
              <a:rPr lang="fr-CA" dirty="0"/>
              <a:t>https://</a:t>
            </a:r>
            <a:r>
              <a:rPr lang="fr-CA" dirty="0" err="1"/>
              <a:t>www.priv.gc.ca</a:t>
            </a:r>
            <a:r>
              <a:rPr lang="fr-CA" dirty="0"/>
              <a:t>/</a:t>
            </a:r>
            <a:r>
              <a:rPr lang="fr-CA" dirty="0" err="1"/>
              <a:t>fr</a:t>
            </a:r>
            <a:r>
              <a:rPr lang="fr-CA" dirty="0"/>
              <a:t>/nouvelles-du-commissariat/allocutions/2020/s-d_20200507/ </a:t>
            </a:r>
          </a:p>
          <a:p>
            <a:pPr>
              <a:buSzPts val="1400"/>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18</a:t>
            </a:fld>
            <a:endParaRPr lang="fr-FR"/>
          </a:p>
        </p:txBody>
      </p:sp>
    </p:spTree>
    <p:extLst>
      <p:ext uri="{BB962C8B-B14F-4D97-AF65-F5344CB8AC3E}">
        <p14:creationId xmlns:p14="http://schemas.microsoft.com/office/powerpoint/2010/main" val="298588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Voir aussi Fox, Jonathan. "The </a:t>
            </a:r>
            <a:r>
              <a:rPr lang="fr-CA" dirty="0" err="1"/>
              <a:t>uncertain</a:t>
            </a:r>
            <a:r>
              <a:rPr lang="fr-CA" dirty="0"/>
              <a:t> </a:t>
            </a:r>
            <a:r>
              <a:rPr lang="fr-CA" dirty="0" err="1"/>
              <a:t>relationship</a:t>
            </a:r>
            <a:r>
              <a:rPr lang="fr-CA" dirty="0"/>
              <a:t> </a:t>
            </a:r>
            <a:r>
              <a:rPr lang="fr-CA" dirty="0" err="1"/>
              <a:t>between</a:t>
            </a:r>
            <a:r>
              <a:rPr lang="fr-CA" dirty="0"/>
              <a:t> </a:t>
            </a:r>
            <a:r>
              <a:rPr lang="fr-CA" dirty="0" err="1"/>
              <a:t>transparency</a:t>
            </a:r>
            <a:r>
              <a:rPr lang="fr-CA" dirty="0"/>
              <a:t> and </a:t>
            </a:r>
            <a:r>
              <a:rPr lang="fr-CA" dirty="0" err="1"/>
              <a:t>accountability</a:t>
            </a:r>
            <a:r>
              <a:rPr lang="fr-CA" dirty="0"/>
              <a:t>." </a:t>
            </a:r>
            <a:r>
              <a:rPr lang="fr-CA" i="1" dirty="0" err="1"/>
              <a:t>Development</a:t>
            </a:r>
            <a:r>
              <a:rPr lang="fr-CA" i="1" dirty="0"/>
              <a:t> in practice</a:t>
            </a:r>
            <a:r>
              <a:rPr lang="fr-CA" dirty="0"/>
              <a:t> 17.4-5 (2007): 663-671</a:t>
            </a:r>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19</a:t>
            </a:fld>
            <a:endParaRPr lang="fr-FR"/>
          </a:p>
        </p:txBody>
      </p:sp>
    </p:spTree>
    <p:extLst>
      <p:ext uri="{BB962C8B-B14F-4D97-AF65-F5344CB8AC3E}">
        <p14:creationId xmlns:p14="http://schemas.microsoft.com/office/powerpoint/2010/main" val="376097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7E73A08-133B-114D-AFAB-5B69B1BE72AD}" type="slidenum">
              <a:rPr lang="fr-FR" smtClean="0"/>
              <a:t>2</a:t>
            </a:fld>
            <a:endParaRPr lang="fr-FR"/>
          </a:p>
        </p:txBody>
      </p:sp>
    </p:spTree>
    <p:extLst>
      <p:ext uri="{BB962C8B-B14F-4D97-AF65-F5344CB8AC3E}">
        <p14:creationId xmlns:p14="http://schemas.microsoft.com/office/powerpoint/2010/main" val="74858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20</a:t>
            </a:fld>
            <a:endParaRPr lang="fr-FR"/>
          </a:p>
        </p:txBody>
      </p:sp>
    </p:spTree>
    <p:extLst>
      <p:ext uri="{BB962C8B-B14F-4D97-AF65-F5344CB8AC3E}">
        <p14:creationId xmlns:p14="http://schemas.microsoft.com/office/powerpoint/2010/main" val="2465472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21</a:t>
            </a:fld>
            <a:endParaRPr lang="fr-FR"/>
          </a:p>
        </p:txBody>
      </p:sp>
    </p:spTree>
    <p:extLst>
      <p:ext uri="{BB962C8B-B14F-4D97-AF65-F5344CB8AC3E}">
        <p14:creationId xmlns:p14="http://schemas.microsoft.com/office/powerpoint/2010/main" val="368483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22</a:t>
            </a:fld>
            <a:endParaRPr lang="fr-FR"/>
          </a:p>
        </p:txBody>
      </p:sp>
    </p:spTree>
    <p:extLst>
      <p:ext uri="{BB962C8B-B14F-4D97-AF65-F5344CB8AC3E}">
        <p14:creationId xmlns:p14="http://schemas.microsoft.com/office/powerpoint/2010/main" val="2229771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latin typeface="Arial"/>
                <a:ea typeface="Arial"/>
                <a:cs typeface="Arial"/>
                <a:sym typeface="Arial"/>
              </a:rPr>
              <a:t>Kucharski</a:t>
            </a:r>
            <a:r>
              <a:rPr lang="fr-CA" sz="1200" dirty="0">
                <a:latin typeface="Arial"/>
                <a:ea typeface="Arial"/>
                <a:cs typeface="Arial"/>
                <a:sym typeface="Arial"/>
              </a:rPr>
              <a:t>, A. J., </a:t>
            </a:r>
            <a:r>
              <a:rPr lang="fr-CA" sz="1200" dirty="0" err="1">
                <a:latin typeface="Arial"/>
                <a:ea typeface="Arial"/>
                <a:cs typeface="Arial"/>
                <a:sym typeface="Arial"/>
              </a:rPr>
              <a:t>Klepac</a:t>
            </a:r>
            <a:r>
              <a:rPr lang="fr-CA" sz="1200" dirty="0">
                <a:latin typeface="Arial"/>
                <a:ea typeface="Arial"/>
                <a:cs typeface="Arial"/>
                <a:sym typeface="Arial"/>
              </a:rPr>
              <a:t>, P., </a:t>
            </a:r>
            <a:r>
              <a:rPr lang="fr-CA" sz="1200" dirty="0" err="1">
                <a:latin typeface="Arial"/>
                <a:ea typeface="Arial"/>
                <a:cs typeface="Arial"/>
                <a:sym typeface="Arial"/>
              </a:rPr>
              <a:t>Conlan</a:t>
            </a:r>
            <a:r>
              <a:rPr lang="fr-CA" sz="1200" dirty="0">
                <a:latin typeface="Arial"/>
                <a:ea typeface="Arial"/>
                <a:cs typeface="Arial"/>
                <a:sym typeface="Arial"/>
              </a:rPr>
              <a:t>, A., </a:t>
            </a:r>
            <a:r>
              <a:rPr lang="fr-CA" sz="1200" dirty="0" err="1">
                <a:latin typeface="Arial"/>
                <a:ea typeface="Arial"/>
                <a:cs typeface="Arial"/>
                <a:sym typeface="Arial"/>
              </a:rPr>
              <a:t>Kissler</a:t>
            </a:r>
            <a:r>
              <a:rPr lang="fr-CA" sz="1200" dirty="0">
                <a:latin typeface="Arial"/>
                <a:ea typeface="Arial"/>
                <a:cs typeface="Arial"/>
                <a:sym typeface="Arial"/>
              </a:rPr>
              <a:t>, S. M., Tang, M., Fry, H., ... &amp; CMMID COVID-19 </a:t>
            </a:r>
            <a:r>
              <a:rPr lang="fr-CA" sz="1200" dirty="0" err="1">
                <a:latin typeface="Arial"/>
                <a:ea typeface="Arial"/>
                <a:cs typeface="Arial"/>
                <a:sym typeface="Arial"/>
              </a:rPr>
              <a:t>Working</a:t>
            </a:r>
            <a:r>
              <a:rPr lang="fr-CA" sz="1200" dirty="0">
                <a:latin typeface="Arial"/>
                <a:ea typeface="Arial"/>
                <a:cs typeface="Arial"/>
                <a:sym typeface="Arial"/>
              </a:rPr>
              <a:t> Group. (2020). </a:t>
            </a:r>
            <a:r>
              <a:rPr lang="fr-CA" sz="1200" dirty="0" err="1">
                <a:latin typeface="Arial"/>
                <a:ea typeface="Arial"/>
                <a:cs typeface="Arial"/>
                <a:sym typeface="Arial"/>
              </a:rPr>
              <a:t>Effectiveness</a:t>
            </a:r>
            <a:r>
              <a:rPr lang="fr-CA" sz="1200" dirty="0">
                <a:latin typeface="Arial"/>
                <a:ea typeface="Arial"/>
                <a:cs typeface="Arial"/>
                <a:sym typeface="Arial"/>
              </a:rPr>
              <a:t> of isolation, </a:t>
            </a:r>
            <a:r>
              <a:rPr lang="fr-CA" sz="1200" dirty="0" err="1">
                <a:latin typeface="Arial"/>
                <a:ea typeface="Arial"/>
                <a:cs typeface="Arial"/>
                <a:sym typeface="Arial"/>
              </a:rPr>
              <a:t>testing</a:t>
            </a:r>
            <a:r>
              <a:rPr lang="fr-CA" sz="1200" dirty="0">
                <a:latin typeface="Arial"/>
                <a:ea typeface="Arial"/>
                <a:cs typeface="Arial"/>
                <a:sym typeface="Arial"/>
              </a:rPr>
              <a:t>, contact </a:t>
            </a:r>
            <a:r>
              <a:rPr lang="fr-CA" sz="1200" dirty="0" err="1">
                <a:latin typeface="Arial"/>
                <a:ea typeface="Arial"/>
                <a:cs typeface="Arial"/>
                <a:sym typeface="Arial"/>
              </a:rPr>
              <a:t>tracing</a:t>
            </a:r>
            <a:r>
              <a:rPr lang="fr-CA" sz="1200" dirty="0">
                <a:latin typeface="Arial"/>
                <a:ea typeface="Arial"/>
                <a:cs typeface="Arial"/>
                <a:sym typeface="Arial"/>
              </a:rPr>
              <a:t> and </a:t>
            </a:r>
            <a:r>
              <a:rPr lang="fr-CA" sz="1200" dirty="0" err="1">
                <a:latin typeface="Arial"/>
                <a:ea typeface="Arial"/>
                <a:cs typeface="Arial"/>
                <a:sym typeface="Arial"/>
              </a:rPr>
              <a:t>physical</a:t>
            </a:r>
            <a:r>
              <a:rPr lang="fr-CA" sz="1200" dirty="0">
                <a:latin typeface="Arial"/>
                <a:ea typeface="Arial"/>
                <a:cs typeface="Arial"/>
                <a:sym typeface="Arial"/>
              </a:rPr>
              <a:t> </a:t>
            </a:r>
            <a:r>
              <a:rPr lang="fr-CA" sz="1200" dirty="0" err="1">
                <a:latin typeface="Arial"/>
                <a:ea typeface="Arial"/>
                <a:cs typeface="Arial"/>
                <a:sym typeface="Arial"/>
              </a:rPr>
              <a:t>distancing</a:t>
            </a:r>
            <a:r>
              <a:rPr lang="fr-CA" sz="1200" dirty="0">
                <a:latin typeface="Arial"/>
                <a:ea typeface="Arial"/>
                <a:cs typeface="Arial"/>
                <a:sym typeface="Arial"/>
              </a:rPr>
              <a:t> on </a:t>
            </a:r>
            <a:r>
              <a:rPr lang="fr-CA" sz="1200" dirty="0" err="1">
                <a:latin typeface="Arial"/>
                <a:ea typeface="Arial"/>
                <a:cs typeface="Arial"/>
                <a:sym typeface="Arial"/>
              </a:rPr>
              <a:t>reducing</a:t>
            </a:r>
            <a:r>
              <a:rPr lang="fr-CA" sz="1200" dirty="0">
                <a:latin typeface="Arial"/>
                <a:ea typeface="Arial"/>
                <a:cs typeface="Arial"/>
                <a:sym typeface="Arial"/>
              </a:rPr>
              <a:t> transmission of SARS-CoV-2 in </a:t>
            </a:r>
            <a:r>
              <a:rPr lang="fr-CA" sz="1200" dirty="0" err="1">
                <a:latin typeface="Arial"/>
                <a:ea typeface="Arial"/>
                <a:cs typeface="Arial"/>
                <a:sym typeface="Arial"/>
              </a:rPr>
              <a:t>different</a:t>
            </a:r>
            <a:r>
              <a:rPr lang="fr-CA" sz="1200" dirty="0">
                <a:latin typeface="Arial"/>
                <a:ea typeface="Arial"/>
                <a:cs typeface="Arial"/>
                <a:sym typeface="Arial"/>
              </a:rPr>
              <a:t> settings. </a:t>
            </a:r>
            <a:r>
              <a:rPr lang="fr-CA" sz="1200" i="1" dirty="0" err="1">
                <a:latin typeface="Arial"/>
                <a:ea typeface="Arial"/>
                <a:cs typeface="Arial"/>
                <a:sym typeface="Arial"/>
              </a:rPr>
              <a:t>medRxiv</a:t>
            </a:r>
            <a:r>
              <a:rPr lang="fr-CA" sz="1200" dirty="0">
                <a:latin typeface="Arial"/>
                <a:ea typeface="Arial"/>
                <a:cs typeface="Arial"/>
                <a:sym typeface="Arial"/>
              </a:rPr>
              <a:t>. (</a:t>
            </a:r>
            <a:r>
              <a:rPr lang="fr-CA" sz="1200" dirty="0" err="1">
                <a:latin typeface="Arial"/>
                <a:ea typeface="Arial"/>
                <a:cs typeface="Arial"/>
                <a:sym typeface="Arial"/>
              </a:rPr>
              <a:t>preprint</a:t>
            </a:r>
            <a:r>
              <a:rPr lang="fr-CA" sz="1200" dirty="0">
                <a:latin typeface="Arial"/>
                <a:ea typeface="Arial"/>
                <a:cs typeface="Arial"/>
                <a:sym typeface="Arial"/>
              </a:rPr>
              <a:t>. Aussi: </a:t>
            </a:r>
            <a:r>
              <a:rPr lang="fr-CA" sz="1200" u="sng" dirty="0">
                <a:solidFill>
                  <a:schemeClr val="hlink"/>
                </a:solidFill>
                <a:latin typeface="Arial"/>
                <a:ea typeface="Arial"/>
                <a:cs typeface="Arial"/>
                <a:sym typeface="Arial"/>
                <a:hlinkClick r:id="rId3"/>
              </a:rPr>
              <a:t>https://cmmid.github.io/topics/covid19/</a:t>
            </a:r>
            <a:r>
              <a:rPr lang="fr-CA" sz="1200" dirty="0">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latin typeface="Arial"/>
                <a:cs typeface="Arial"/>
                <a:sym typeface="Arial"/>
              </a:rPr>
              <a:t>OMS : </a:t>
            </a:r>
            <a:r>
              <a:rPr lang="fr-CA" sz="4000" u="sng" dirty="0">
                <a:solidFill>
                  <a:schemeClr val="hlink"/>
                </a:solidFill>
                <a:hlinkClick r:id="rId4"/>
              </a:rPr>
              <a:t>https://www.who.int/publications-detail/contact-tracing-in-the-context-of-covid-19</a:t>
            </a:r>
            <a:endParaRPr lang="fr-CA"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4000"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24</a:t>
            </a:fld>
            <a:endParaRPr lang="fr-FR"/>
          </a:p>
        </p:txBody>
      </p:sp>
    </p:spTree>
    <p:extLst>
      <p:ext uri="{BB962C8B-B14F-4D97-AF65-F5344CB8AC3E}">
        <p14:creationId xmlns:p14="http://schemas.microsoft.com/office/powerpoint/2010/main" val="66112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25</a:t>
            </a:fld>
            <a:endParaRPr lang="fr-FR"/>
          </a:p>
        </p:txBody>
      </p:sp>
    </p:spTree>
    <p:extLst>
      <p:ext uri="{BB962C8B-B14F-4D97-AF65-F5344CB8AC3E}">
        <p14:creationId xmlns:p14="http://schemas.microsoft.com/office/powerpoint/2010/main" val="79642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7E73A08-133B-114D-AFAB-5B69B1BE72AD}" type="slidenum">
              <a:rPr lang="fr-FR" smtClean="0"/>
              <a:t>26</a:t>
            </a:fld>
            <a:endParaRPr lang="fr-FR"/>
          </a:p>
        </p:txBody>
      </p:sp>
    </p:spTree>
    <p:extLst>
      <p:ext uri="{BB962C8B-B14F-4D97-AF65-F5344CB8AC3E}">
        <p14:creationId xmlns:p14="http://schemas.microsoft.com/office/powerpoint/2010/main" val="2228049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Voir : </a:t>
            </a:r>
            <a:r>
              <a:rPr lang="fr-CA" sz="1200" u="sng" dirty="0">
                <a:solidFill>
                  <a:schemeClr val="hlink"/>
                </a:solidFill>
                <a:hlinkClick r:id="rId3"/>
              </a:rPr>
              <a:t>reportage RC</a:t>
            </a:r>
            <a:r>
              <a:rPr lang="fr-CA" sz="1200" u="none" baseline="0" dirty="0">
                <a:solidFill>
                  <a:schemeClr val="tx1"/>
                </a:solidFill>
              </a:rPr>
              <a:t> </a:t>
            </a:r>
            <a:endParaRPr lang="fr-CA" sz="400"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27</a:t>
            </a:fld>
            <a:endParaRPr lang="fr-FR"/>
          </a:p>
        </p:txBody>
      </p:sp>
    </p:spTree>
    <p:extLst>
      <p:ext uri="{BB962C8B-B14F-4D97-AF65-F5344CB8AC3E}">
        <p14:creationId xmlns:p14="http://schemas.microsoft.com/office/powerpoint/2010/main" val="4156963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buClr>
                <a:schemeClr val="dk1"/>
              </a:buClr>
              <a:buSzPts val="1800"/>
            </a:pPr>
            <a:r>
              <a:rPr lang="fr-CA" sz="1200" dirty="0" err="1">
                <a:latin typeface="Arial"/>
                <a:ea typeface="Arial"/>
                <a:cs typeface="Arial"/>
                <a:sym typeface="Arial"/>
              </a:rPr>
              <a:t>Kaiyuan</a:t>
            </a:r>
            <a:r>
              <a:rPr lang="fr-CA" sz="1200" dirty="0">
                <a:latin typeface="Arial"/>
                <a:ea typeface="Arial"/>
                <a:cs typeface="Arial"/>
                <a:sym typeface="Arial"/>
              </a:rPr>
              <a:t> Sun, Cécile </a:t>
            </a:r>
            <a:r>
              <a:rPr lang="fr-CA" sz="1200" dirty="0" err="1">
                <a:latin typeface="Arial"/>
                <a:ea typeface="Arial"/>
                <a:cs typeface="Arial"/>
                <a:sym typeface="Arial"/>
              </a:rPr>
              <a:t>Viboud</a:t>
            </a:r>
            <a:r>
              <a:rPr lang="fr-CA" sz="1200" dirty="0">
                <a:latin typeface="Arial"/>
                <a:ea typeface="Arial"/>
                <a:cs typeface="Arial"/>
                <a:sym typeface="Arial"/>
              </a:rPr>
              <a:t>. </a:t>
            </a:r>
            <a:r>
              <a:rPr lang="fr-CA" sz="1200" b="1" dirty="0">
                <a:latin typeface="Arial"/>
                <a:ea typeface="Arial"/>
                <a:cs typeface="Arial"/>
                <a:sym typeface="Arial"/>
              </a:rPr>
              <a:t>Impact of contact </a:t>
            </a:r>
            <a:r>
              <a:rPr lang="fr-CA" sz="1200" b="1" dirty="0" err="1">
                <a:latin typeface="Arial"/>
                <a:ea typeface="Arial"/>
                <a:cs typeface="Arial"/>
                <a:sym typeface="Arial"/>
              </a:rPr>
              <a:t>tracing</a:t>
            </a:r>
            <a:r>
              <a:rPr lang="fr-CA" sz="1200" b="1" dirty="0">
                <a:latin typeface="Arial"/>
                <a:ea typeface="Arial"/>
                <a:cs typeface="Arial"/>
                <a:sym typeface="Arial"/>
              </a:rPr>
              <a:t> on SARS-CoV-2 transmission</a:t>
            </a:r>
            <a:r>
              <a:rPr lang="fr-CA" sz="1200" dirty="0">
                <a:latin typeface="Arial"/>
                <a:ea typeface="Arial"/>
                <a:cs typeface="Arial"/>
                <a:sym typeface="Arial"/>
              </a:rPr>
              <a:t>. </a:t>
            </a:r>
            <a:r>
              <a:rPr lang="fr-CA" sz="1200" i="1" dirty="0">
                <a:latin typeface="Arial"/>
                <a:ea typeface="Arial"/>
                <a:cs typeface="Arial"/>
                <a:sym typeface="Arial"/>
              </a:rPr>
              <a:t>The Lancet </a:t>
            </a:r>
            <a:r>
              <a:rPr lang="fr-CA" sz="1200" i="1" dirty="0" err="1">
                <a:latin typeface="Arial"/>
                <a:ea typeface="Arial"/>
                <a:cs typeface="Arial"/>
                <a:sym typeface="Arial"/>
              </a:rPr>
              <a:t>Infectious</a:t>
            </a:r>
            <a:r>
              <a:rPr lang="fr-CA" sz="1200" i="1" dirty="0">
                <a:latin typeface="Arial"/>
                <a:ea typeface="Arial"/>
                <a:cs typeface="Arial"/>
                <a:sym typeface="Arial"/>
              </a:rPr>
              <a:t> </a:t>
            </a:r>
            <a:r>
              <a:rPr lang="fr-CA" sz="1200" i="1" dirty="0" err="1">
                <a:latin typeface="Arial"/>
                <a:ea typeface="Arial"/>
                <a:cs typeface="Arial"/>
                <a:sym typeface="Arial"/>
              </a:rPr>
              <a:t>Diseases</a:t>
            </a:r>
            <a:r>
              <a:rPr lang="fr-CA" sz="1200" dirty="0">
                <a:latin typeface="Arial"/>
                <a:ea typeface="Arial"/>
                <a:cs typeface="Arial"/>
                <a:sym typeface="Arial"/>
              </a:rPr>
              <a:t>, 2020; DOI:</a:t>
            </a:r>
            <a:r>
              <a:rPr lang="fr-CA" sz="1200" dirty="0">
                <a:solidFill>
                  <a:schemeClr val="hlink"/>
                </a:solidFill>
                <a:uFill>
                  <a:noFill/>
                </a:uFill>
                <a:latin typeface="Arial"/>
                <a:ea typeface="Arial"/>
                <a:cs typeface="Arial"/>
                <a:sym typeface="Arial"/>
                <a:hlinkClick r:id="rId3"/>
              </a:rPr>
              <a:t> </a:t>
            </a:r>
            <a:r>
              <a:rPr lang="fr-CA" sz="1200" u="sng" dirty="0">
                <a:solidFill>
                  <a:schemeClr val="hlink"/>
                </a:solidFill>
                <a:latin typeface="Arial"/>
                <a:ea typeface="Arial"/>
                <a:cs typeface="Arial"/>
                <a:sym typeface="Arial"/>
                <a:hlinkClick r:id="rId3"/>
              </a:rPr>
              <a:t>10.1016/S1473-3099(20)30357-1</a:t>
            </a:r>
            <a:endParaRPr lang="fr-CA" sz="4000" b="1" dirty="0"/>
          </a:p>
          <a:p>
            <a:pPr>
              <a:lnSpc>
                <a:spcPct val="90000"/>
              </a:lnSpc>
              <a:buClr>
                <a:schemeClr val="dk1"/>
              </a:buClr>
              <a:buSzPts val="1800"/>
            </a:pPr>
            <a:r>
              <a:rPr lang="fr-CA" sz="1200" dirty="0" err="1">
                <a:latin typeface="Arial"/>
                <a:ea typeface="Arial"/>
                <a:cs typeface="Arial"/>
                <a:sym typeface="Arial"/>
              </a:rPr>
              <a:t>Qifang</a:t>
            </a:r>
            <a:r>
              <a:rPr lang="fr-CA" sz="1200" dirty="0">
                <a:latin typeface="Arial"/>
                <a:ea typeface="Arial"/>
                <a:cs typeface="Arial"/>
                <a:sym typeface="Arial"/>
              </a:rPr>
              <a:t> Bi, </a:t>
            </a:r>
            <a:r>
              <a:rPr lang="fr-CA" sz="1200" dirty="0" err="1">
                <a:latin typeface="Arial"/>
                <a:ea typeface="Arial"/>
                <a:cs typeface="Arial"/>
                <a:sym typeface="Arial"/>
              </a:rPr>
              <a:t>Yongsheng</a:t>
            </a:r>
            <a:r>
              <a:rPr lang="fr-CA" sz="1200" dirty="0">
                <a:latin typeface="Arial"/>
                <a:ea typeface="Arial"/>
                <a:cs typeface="Arial"/>
                <a:sym typeface="Arial"/>
              </a:rPr>
              <a:t> Wu, </a:t>
            </a:r>
            <a:r>
              <a:rPr lang="fr-CA" sz="1200" dirty="0" err="1">
                <a:latin typeface="Arial"/>
                <a:ea typeface="Arial"/>
                <a:cs typeface="Arial"/>
                <a:sym typeface="Arial"/>
              </a:rPr>
              <a:t>Shujiang</a:t>
            </a:r>
            <a:r>
              <a:rPr lang="fr-CA" sz="1200" dirty="0">
                <a:latin typeface="Arial"/>
                <a:ea typeface="Arial"/>
                <a:cs typeface="Arial"/>
                <a:sym typeface="Arial"/>
              </a:rPr>
              <a:t> </a:t>
            </a:r>
            <a:r>
              <a:rPr lang="fr-CA" sz="1200" dirty="0" err="1">
                <a:latin typeface="Arial"/>
                <a:ea typeface="Arial"/>
                <a:cs typeface="Arial"/>
                <a:sym typeface="Arial"/>
              </a:rPr>
              <a:t>Mei</a:t>
            </a:r>
            <a:r>
              <a:rPr lang="fr-CA" sz="1200" dirty="0">
                <a:latin typeface="Arial"/>
                <a:ea typeface="Arial"/>
                <a:cs typeface="Arial"/>
                <a:sym typeface="Arial"/>
              </a:rPr>
              <a:t>, </a:t>
            </a:r>
            <a:r>
              <a:rPr lang="fr-CA" sz="1200" dirty="0" err="1">
                <a:latin typeface="Arial"/>
                <a:ea typeface="Arial"/>
                <a:cs typeface="Arial"/>
                <a:sym typeface="Arial"/>
              </a:rPr>
              <a:t>Chenfei</a:t>
            </a:r>
            <a:r>
              <a:rPr lang="fr-CA" sz="1200" dirty="0">
                <a:latin typeface="Arial"/>
                <a:ea typeface="Arial"/>
                <a:cs typeface="Arial"/>
                <a:sym typeface="Arial"/>
              </a:rPr>
              <a:t> </a:t>
            </a:r>
            <a:r>
              <a:rPr lang="fr-CA" sz="1200" dirty="0" err="1">
                <a:latin typeface="Arial"/>
                <a:ea typeface="Arial"/>
                <a:cs typeface="Arial"/>
                <a:sym typeface="Arial"/>
              </a:rPr>
              <a:t>Ye</a:t>
            </a:r>
            <a:r>
              <a:rPr lang="fr-CA" sz="1200" dirty="0">
                <a:latin typeface="Arial"/>
                <a:ea typeface="Arial"/>
                <a:cs typeface="Arial"/>
                <a:sym typeface="Arial"/>
              </a:rPr>
              <a:t>, Xuan Zou, </a:t>
            </a:r>
            <a:r>
              <a:rPr lang="fr-CA" sz="1200" dirty="0" err="1">
                <a:latin typeface="Arial"/>
                <a:ea typeface="Arial"/>
                <a:cs typeface="Arial"/>
                <a:sym typeface="Arial"/>
              </a:rPr>
              <a:t>Zhen</a:t>
            </a:r>
            <a:r>
              <a:rPr lang="fr-CA" sz="1200" dirty="0">
                <a:latin typeface="Arial"/>
                <a:ea typeface="Arial"/>
                <a:cs typeface="Arial"/>
                <a:sym typeface="Arial"/>
              </a:rPr>
              <a:t> Zhang, </a:t>
            </a:r>
            <a:r>
              <a:rPr lang="fr-CA" sz="1200" dirty="0" err="1">
                <a:latin typeface="Arial"/>
                <a:ea typeface="Arial"/>
                <a:cs typeface="Arial"/>
                <a:sym typeface="Arial"/>
              </a:rPr>
              <a:t>Xiaojian</a:t>
            </a:r>
            <a:r>
              <a:rPr lang="fr-CA" sz="1200" dirty="0">
                <a:latin typeface="Arial"/>
                <a:ea typeface="Arial"/>
                <a:cs typeface="Arial"/>
                <a:sym typeface="Arial"/>
              </a:rPr>
              <a:t> Liu, Lan Wei, </a:t>
            </a:r>
            <a:r>
              <a:rPr lang="fr-CA" sz="1200" dirty="0" err="1">
                <a:latin typeface="Arial"/>
                <a:ea typeface="Arial"/>
                <a:cs typeface="Arial"/>
                <a:sym typeface="Arial"/>
              </a:rPr>
              <a:t>Shaun</a:t>
            </a:r>
            <a:r>
              <a:rPr lang="fr-CA" sz="1200" dirty="0">
                <a:latin typeface="Arial"/>
                <a:ea typeface="Arial"/>
                <a:cs typeface="Arial"/>
                <a:sym typeface="Arial"/>
              </a:rPr>
              <a:t> A </a:t>
            </a:r>
            <a:r>
              <a:rPr lang="fr-CA" sz="1200" dirty="0" err="1">
                <a:latin typeface="Arial"/>
                <a:ea typeface="Arial"/>
                <a:cs typeface="Arial"/>
                <a:sym typeface="Arial"/>
              </a:rPr>
              <a:t>Truelove</a:t>
            </a:r>
            <a:r>
              <a:rPr lang="fr-CA" sz="1200" dirty="0">
                <a:latin typeface="Arial"/>
                <a:ea typeface="Arial"/>
                <a:cs typeface="Arial"/>
                <a:sym typeface="Arial"/>
              </a:rPr>
              <a:t>, Tong Zhang, Wei Gao, </a:t>
            </a:r>
            <a:r>
              <a:rPr lang="fr-CA" sz="1200" dirty="0" err="1">
                <a:latin typeface="Arial"/>
                <a:ea typeface="Arial"/>
                <a:cs typeface="Arial"/>
                <a:sym typeface="Arial"/>
              </a:rPr>
              <a:t>Cong</a:t>
            </a:r>
            <a:r>
              <a:rPr lang="fr-CA" sz="1200" dirty="0">
                <a:latin typeface="Arial"/>
                <a:ea typeface="Arial"/>
                <a:cs typeface="Arial"/>
                <a:sym typeface="Arial"/>
              </a:rPr>
              <a:t> Cheng, </a:t>
            </a:r>
            <a:r>
              <a:rPr lang="fr-CA" sz="1200" dirty="0" err="1">
                <a:latin typeface="Arial"/>
                <a:ea typeface="Arial"/>
                <a:cs typeface="Arial"/>
                <a:sym typeface="Arial"/>
              </a:rPr>
              <a:t>Xiujuan</a:t>
            </a:r>
            <a:r>
              <a:rPr lang="fr-CA" sz="1200" dirty="0">
                <a:latin typeface="Arial"/>
                <a:ea typeface="Arial"/>
                <a:cs typeface="Arial"/>
                <a:sym typeface="Arial"/>
              </a:rPr>
              <a:t> Tang, </a:t>
            </a:r>
            <a:r>
              <a:rPr lang="fr-CA" sz="1200" dirty="0" err="1">
                <a:latin typeface="Arial"/>
                <a:ea typeface="Arial"/>
                <a:cs typeface="Arial"/>
                <a:sym typeface="Arial"/>
              </a:rPr>
              <a:t>Xiaoliang</a:t>
            </a:r>
            <a:r>
              <a:rPr lang="fr-CA" sz="1200" dirty="0">
                <a:latin typeface="Arial"/>
                <a:ea typeface="Arial"/>
                <a:cs typeface="Arial"/>
                <a:sym typeface="Arial"/>
              </a:rPr>
              <a:t> Wu, </a:t>
            </a:r>
            <a:r>
              <a:rPr lang="fr-CA" sz="1200" dirty="0" err="1">
                <a:latin typeface="Arial"/>
                <a:ea typeface="Arial"/>
                <a:cs typeface="Arial"/>
                <a:sym typeface="Arial"/>
              </a:rPr>
              <a:t>Yu</a:t>
            </a:r>
            <a:r>
              <a:rPr lang="fr-CA" sz="1200" dirty="0">
                <a:latin typeface="Arial"/>
                <a:ea typeface="Arial"/>
                <a:cs typeface="Arial"/>
                <a:sym typeface="Arial"/>
              </a:rPr>
              <a:t> Wu, </a:t>
            </a:r>
            <a:r>
              <a:rPr lang="fr-CA" sz="1200" dirty="0" err="1">
                <a:latin typeface="Arial"/>
                <a:ea typeface="Arial"/>
                <a:cs typeface="Arial"/>
                <a:sym typeface="Arial"/>
              </a:rPr>
              <a:t>Binbin</a:t>
            </a:r>
            <a:r>
              <a:rPr lang="fr-CA" sz="1200" dirty="0">
                <a:latin typeface="Arial"/>
                <a:ea typeface="Arial"/>
                <a:cs typeface="Arial"/>
                <a:sym typeface="Arial"/>
              </a:rPr>
              <a:t> Sun, </a:t>
            </a:r>
            <a:r>
              <a:rPr lang="fr-CA" sz="1200" dirty="0" err="1">
                <a:latin typeface="Arial"/>
                <a:ea typeface="Arial"/>
                <a:cs typeface="Arial"/>
                <a:sym typeface="Arial"/>
              </a:rPr>
              <a:t>Suli</a:t>
            </a:r>
            <a:r>
              <a:rPr lang="fr-CA" sz="1200" dirty="0">
                <a:latin typeface="Arial"/>
                <a:ea typeface="Arial"/>
                <a:cs typeface="Arial"/>
                <a:sym typeface="Arial"/>
              </a:rPr>
              <a:t> Huang, </a:t>
            </a:r>
            <a:r>
              <a:rPr lang="fr-CA" sz="1200" dirty="0" err="1">
                <a:latin typeface="Arial"/>
                <a:ea typeface="Arial"/>
                <a:cs typeface="Arial"/>
                <a:sym typeface="Arial"/>
              </a:rPr>
              <a:t>Yu</a:t>
            </a:r>
            <a:r>
              <a:rPr lang="fr-CA" sz="1200" dirty="0">
                <a:latin typeface="Arial"/>
                <a:ea typeface="Arial"/>
                <a:cs typeface="Arial"/>
                <a:sym typeface="Arial"/>
              </a:rPr>
              <a:t> Sun, </a:t>
            </a:r>
            <a:r>
              <a:rPr lang="fr-CA" sz="1200" dirty="0" err="1">
                <a:latin typeface="Arial"/>
                <a:ea typeface="Arial"/>
                <a:cs typeface="Arial"/>
                <a:sym typeface="Arial"/>
              </a:rPr>
              <a:t>Juncen</a:t>
            </a:r>
            <a:r>
              <a:rPr lang="fr-CA" sz="1200" dirty="0">
                <a:latin typeface="Arial"/>
                <a:ea typeface="Arial"/>
                <a:cs typeface="Arial"/>
                <a:sym typeface="Arial"/>
              </a:rPr>
              <a:t> Zhang, </a:t>
            </a:r>
            <a:r>
              <a:rPr lang="fr-CA" sz="1200" dirty="0" err="1">
                <a:latin typeface="Arial"/>
                <a:ea typeface="Arial"/>
                <a:cs typeface="Arial"/>
                <a:sym typeface="Arial"/>
              </a:rPr>
              <a:t>Ting</a:t>
            </a:r>
            <a:r>
              <a:rPr lang="fr-CA" sz="1200" dirty="0">
                <a:latin typeface="Arial"/>
                <a:ea typeface="Arial"/>
                <a:cs typeface="Arial"/>
                <a:sym typeface="Arial"/>
              </a:rPr>
              <a:t> Ma, Justin </a:t>
            </a:r>
            <a:r>
              <a:rPr lang="fr-CA" sz="1200" dirty="0" err="1">
                <a:latin typeface="Arial"/>
                <a:ea typeface="Arial"/>
                <a:cs typeface="Arial"/>
                <a:sym typeface="Arial"/>
              </a:rPr>
              <a:t>Lessler</a:t>
            </a:r>
            <a:r>
              <a:rPr lang="fr-CA" sz="1200" dirty="0">
                <a:latin typeface="Arial"/>
                <a:ea typeface="Arial"/>
                <a:cs typeface="Arial"/>
                <a:sym typeface="Arial"/>
              </a:rPr>
              <a:t>, </a:t>
            </a:r>
            <a:r>
              <a:rPr lang="fr-CA" sz="1200" dirty="0" err="1">
                <a:latin typeface="Arial"/>
                <a:ea typeface="Arial"/>
                <a:cs typeface="Arial"/>
                <a:sym typeface="Arial"/>
              </a:rPr>
              <a:t>Tiejian</a:t>
            </a:r>
            <a:r>
              <a:rPr lang="fr-CA" sz="1200" dirty="0">
                <a:latin typeface="Arial"/>
                <a:ea typeface="Arial"/>
                <a:cs typeface="Arial"/>
                <a:sym typeface="Arial"/>
              </a:rPr>
              <a:t> Feng. </a:t>
            </a:r>
            <a:r>
              <a:rPr lang="fr-CA" sz="1200" b="1" dirty="0" err="1">
                <a:latin typeface="Arial"/>
                <a:ea typeface="Arial"/>
                <a:cs typeface="Arial"/>
                <a:sym typeface="Arial"/>
              </a:rPr>
              <a:t>Epidemiology</a:t>
            </a:r>
            <a:r>
              <a:rPr lang="fr-CA" sz="1200" b="1" dirty="0">
                <a:latin typeface="Arial"/>
                <a:ea typeface="Arial"/>
                <a:cs typeface="Arial"/>
                <a:sym typeface="Arial"/>
              </a:rPr>
              <a:t> and transmission of COVID-19 in 391 cases and 1286 of </a:t>
            </a:r>
            <a:r>
              <a:rPr lang="fr-CA" sz="1200" b="1" dirty="0" err="1">
                <a:latin typeface="Arial"/>
                <a:ea typeface="Arial"/>
                <a:cs typeface="Arial"/>
                <a:sym typeface="Arial"/>
              </a:rPr>
              <a:t>their</a:t>
            </a:r>
            <a:r>
              <a:rPr lang="fr-CA" sz="1200" b="1" dirty="0">
                <a:latin typeface="Arial"/>
                <a:ea typeface="Arial"/>
                <a:cs typeface="Arial"/>
                <a:sym typeface="Arial"/>
              </a:rPr>
              <a:t> close contacts in Shenzhen, China: a </a:t>
            </a:r>
            <a:r>
              <a:rPr lang="fr-CA" sz="1200" b="1" dirty="0" err="1">
                <a:latin typeface="Arial"/>
                <a:ea typeface="Arial"/>
                <a:cs typeface="Arial"/>
                <a:sym typeface="Arial"/>
              </a:rPr>
              <a:t>retrospective</a:t>
            </a:r>
            <a:r>
              <a:rPr lang="fr-CA" sz="1200" b="1" dirty="0">
                <a:latin typeface="Arial"/>
                <a:ea typeface="Arial"/>
                <a:cs typeface="Arial"/>
                <a:sym typeface="Arial"/>
              </a:rPr>
              <a:t> </a:t>
            </a:r>
            <a:r>
              <a:rPr lang="fr-CA" sz="1200" b="1" dirty="0" err="1">
                <a:latin typeface="Arial"/>
                <a:ea typeface="Arial"/>
                <a:cs typeface="Arial"/>
                <a:sym typeface="Arial"/>
              </a:rPr>
              <a:t>cohort</a:t>
            </a:r>
            <a:r>
              <a:rPr lang="fr-CA" sz="1200" b="1" dirty="0">
                <a:latin typeface="Arial"/>
                <a:ea typeface="Arial"/>
                <a:cs typeface="Arial"/>
                <a:sym typeface="Arial"/>
              </a:rPr>
              <a:t> </a:t>
            </a:r>
            <a:r>
              <a:rPr lang="fr-CA" sz="1200" b="1" dirty="0" err="1">
                <a:latin typeface="Arial"/>
                <a:ea typeface="Arial"/>
                <a:cs typeface="Arial"/>
                <a:sym typeface="Arial"/>
              </a:rPr>
              <a:t>study</a:t>
            </a:r>
            <a:r>
              <a:rPr lang="fr-CA" sz="1200" dirty="0">
                <a:latin typeface="Arial"/>
                <a:ea typeface="Arial"/>
                <a:cs typeface="Arial"/>
                <a:sym typeface="Arial"/>
              </a:rPr>
              <a:t>. </a:t>
            </a:r>
            <a:r>
              <a:rPr lang="fr-CA" sz="1200" i="1" dirty="0">
                <a:latin typeface="Arial"/>
                <a:ea typeface="Arial"/>
                <a:cs typeface="Arial"/>
                <a:sym typeface="Arial"/>
              </a:rPr>
              <a:t>The Lancet </a:t>
            </a:r>
            <a:r>
              <a:rPr lang="fr-CA" sz="1200" i="1" dirty="0" err="1">
                <a:latin typeface="Arial"/>
                <a:ea typeface="Arial"/>
                <a:cs typeface="Arial"/>
                <a:sym typeface="Arial"/>
              </a:rPr>
              <a:t>Infectious</a:t>
            </a:r>
            <a:r>
              <a:rPr lang="fr-CA" sz="1200" i="1" dirty="0">
                <a:latin typeface="Arial"/>
                <a:ea typeface="Arial"/>
                <a:cs typeface="Arial"/>
                <a:sym typeface="Arial"/>
              </a:rPr>
              <a:t> </a:t>
            </a:r>
            <a:r>
              <a:rPr lang="fr-CA" sz="1200" i="1" dirty="0" err="1">
                <a:latin typeface="Arial"/>
                <a:ea typeface="Arial"/>
                <a:cs typeface="Arial"/>
                <a:sym typeface="Arial"/>
              </a:rPr>
              <a:t>Diseases</a:t>
            </a:r>
            <a:r>
              <a:rPr lang="fr-CA" sz="1200" dirty="0">
                <a:latin typeface="Arial"/>
                <a:ea typeface="Arial"/>
                <a:cs typeface="Arial"/>
                <a:sym typeface="Arial"/>
              </a:rPr>
              <a:t>, 2020; DOI:</a:t>
            </a:r>
            <a:r>
              <a:rPr lang="fr-CA" sz="1200" dirty="0">
                <a:solidFill>
                  <a:schemeClr val="hlink"/>
                </a:solidFill>
                <a:uFill>
                  <a:noFill/>
                </a:uFill>
                <a:latin typeface="Arial"/>
                <a:ea typeface="Arial"/>
                <a:cs typeface="Arial"/>
                <a:sym typeface="Arial"/>
                <a:hlinkClick r:id="rId4"/>
              </a:rPr>
              <a:t> </a:t>
            </a:r>
            <a:r>
              <a:rPr lang="fr-CA" sz="1200" u="sng" dirty="0">
                <a:solidFill>
                  <a:schemeClr val="hlink"/>
                </a:solidFill>
                <a:latin typeface="Arial"/>
                <a:ea typeface="Arial"/>
                <a:cs typeface="Arial"/>
                <a:sym typeface="Arial"/>
                <a:hlinkClick r:id="rId4"/>
              </a:rPr>
              <a:t>10.1016/S1473-3099(20)30287-5</a:t>
            </a: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28</a:t>
            </a:fld>
            <a:endParaRPr lang="fr-FR"/>
          </a:p>
        </p:txBody>
      </p:sp>
    </p:spTree>
    <p:extLst>
      <p:ext uri="{BB962C8B-B14F-4D97-AF65-F5344CB8AC3E}">
        <p14:creationId xmlns:p14="http://schemas.microsoft.com/office/powerpoint/2010/main" val="3942120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latin typeface="Arial"/>
                <a:ea typeface="Arial"/>
                <a:cs typeface="Arial"/>
                <a:sym typeface="Arial"/>
              </a:rPr>
              <a:t>Ferretti</a:t>
            </a:r>
            <a:r>
              <a:rPr lang="fr-CA" sz="1200" dirty="0">
                <a:latin typeface="Arial"/>
                <a:ea typeface="Arial"/>
                <a:cs typeface="Arial"/>
                <a:sym typeface="Arial"/>
              </a:rPr>
              <a:t>, L., </a:t>
            </a:r>
            <a:r>
              <a:rPr lang="fr-CA" sz="1200" dirty="0" err="1">
                <a:latin typeface="Arial"/>
                <a:ea typeface="Arial"/>
                <a:cs typeface="Arial"/>
                <a:sym typeface="Arial"/>
              </a:rPr>
              <a:t>Wymant</a:t>
            </a:r>
            <a:r>
              <a:rPr lang="fr-CA" sz="1200" dirty="0">
                <a:latin typeface="Arial"/>
                <a:ea typeface="Arial"/>
                <a:cs typeface="Arial"/>
                <a:sym typeface="Arial"/>
              </a:rPr>
              <a:t>, C., Kendall, M., Zhao, L., </a:t>
            </a:r>
            <a:r>
              <a:rPr lang="fr-CA" sz="1200" dirty="0" err="1">
                <a:latin typeface="Arial"/>
                <a:ea typeface="Arial"/>
                <a:cs typeface="Arial"/>
                <a:sym typeface="Arial"/>
              </a:rPr>
              <a:t>Nurtay</a:t>
            </a:r>
            <a:r>
              <a:rPr lang="fr-CA" sz="1200" dirty="0">
                <a:latin typeface="Arial"/>
                <a:ea typeface="Arial"/>
                <a:cs typeface="Arial"/>
                <a:sym typeface="Arial"/>
              </a:rPr>
              <a:t>, A., </a:t>
            </a:r>
            <a:r>
              <a:rPr lang="fr-CA" sz="1200" dirty="0" err="1">
                <a:latin typeface="Arial"/>
                <a:ea typeface="Arial"/>
                <a:cs typeface="Arial"/>
                <a:sym typeface="Arial"/>
              </a:rPr>
              <a:t>Abeler-Dörner</a:t>
            </a:r>
            <a:r>
              <a:rPr lang="fr-CA" sz="1200" dirty="0">
                <a:latin typeface="Arial"/>
                <a:ea typeface="Arial"/>
                <a:cs typeface="Arial"/>
                <a:sym typeface="Arial"/>
              </a:rPr>
              <a:t>, L., ... &amp; Fraser, C. (2020). </a:t>
            </a:r>
            <a:r>
              <a:rPr lang="fr-CA" sz="1200" dirty="0" err="1">
                <a:latin typeface="Arial"/>
                <a:ea typeface="Arial"/>
                <a:cs typeface="Arial"/>
                <a:sym typeface="Arial"/>
              </a:rPr>
              <a:t>Quantifying</a:t>
            </a:r>
            <a:r>
              <a:rPr lang="fr-CA" sz="1200" dirty="0">
                <a:latin typeface="Arial"/>
                <a:ea typeface="Arial"/>
                <a:cs typeface="Arial"/>
                <a:sym typeface="Arial"/>
              </a:rPr>
              <a:t> SARS-CoV-2 transmission </a:t>
            </a:r>
            <a:r>
              <a:rPr lang="fr-CA" sz="1200" dirty="0" err="1">
                <a:latin typeface="Arial"/>
                <a:ea typeface="Arial"/>
                <a:cs typeface="Arial"/>
                <a:sym typeface="Arial"/>
              </a:rPr>
              <a:t>suggests</a:t>
            </a:r>
            <a:r>
              <a:rPr lang="fr-CA" sz="1200" dirty="0">
                <a:latin typeface="Arial"/>
                <a:ea typeface="Arial"/>
                <a:cs typeface="Arial"/>
                <a:sym typeface="Arial"/>
              </a:rPr>
              <a:t> </a:t>
            </a:r>
            <a:r>
              <a:rPr lang="fr-CA" sz="1200" dirty="0" err="1">
                <a:latin typeface="Arial"/>
                <a:ea typeface="Arial"/>
                <a:cs typeface="Arial"/>
                <a:sym typeface="Arial"/>
              </a:rPr>
              <a:t>epidemic</a:t>
            </a:r>
            <a:r>
              <a:rPr lang="fr-CA" sz="1200" dirty="0">
                <a:latin typeface="Arial"/>
                <a:ea typeface="Arial"/>
                <a:cs typeface="Arial"/>
                <a:sym typeface="Arial"/>
              </a:rPr>
              <a:t> control </a:t>
            </a:r>
            <a:r>
              <a:rPr lang="fr-CA" sz="1200" dirty="0" err="1">
                <a:latin typeface="Arial"/>
                <a:ea typeface="Arial"/>
                <a:cs typeface="Arial"/>
                <a:sym typeface="Arial"/>
              </a:rPr>
              <a:t>with</a:t>
            </a:r>
            <a:r>
              <a:rPr lang="fr-CA" sz="1200" dirty="0">
                <a:latin typeface="Arial"/>
                <a:ea typeface="Arial"/>
                <a:cs typeface="Arial"/>
                <a:sym typeface="Arial"/>
              </a:rPr>
              <a:t> digital contact </a:t>
            </a:r>
            <a:r>
              <a:rPr lang="fr-CA" sz="1200" dirty="0" err="1">
                <a:latin typeface="Arial"/>
                <a:ea typeface="Arial"/>
                <a:cs typeface="Arial"/>
                <a:sym typeface="Arial"/>
              </a:rPr>
              <a:t>tracing</a:t>
            </a:r>
            <a:r>
              <a:rPr lang="fr-CA" sz="1200" dirty="0">
                <a:latin typeface="Arial"/>
                <a:ea typeface="Arial"/>
                <a:cs typeface="Arial"/>
                <a:sym typeface="Arial"/>
              </a:rPr>
              <a:t>. </a:t>
            </a:r>
            <a:r>
              <a:rPr lang="fr-CA" sz="1200" i="1" dirty="0">
                <a:latin typeface="Arial"/>
                <a:ea typeface="Arial"/>
                <a:cs typeface="Arial"/>
                <a:sym typeface="Arial"/>
              </a:rPr>
              <a:t>Science</a:t>
            </a:r>
            <a:r>
              <a:rPr lang="fr-CA" sz="1200" dirty="0">
                <a:latin typeface="Arial"/>
                <a:ea typeface="Arial"/>
                <a:cs typeface="Arial"/>
                <a:sym typeface="Arial"/>
              </a:rPr>
              <a:t>, </a:t>
            </a:r>
            <a:r>
              <a:rPr lang="fr-CA" sz="1200" i="1" dirty="0">
                <a:latin typeface="Arial"/>
                <a:ea typeface="Arial"/>
                <a:cs typeface="Arial"/>
                <a:sym typeface="Arial"/>
              </a:rPr>
              <a:t>368</a:t>
            </a:r>
            <a:r>
              <a:rPr lang="fr-CA" sz="1200" dirty="0">
                <a:latin typeface="Arial"/>
                <a:ea typeface="Arial"/>
                <a:cs typeface="Arial"/>
                <a:sym typeface="Arial"/>
              </a:rPr>
              <a:t>(6491).</a:t>
            </a:r>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29</a:t>
            </a:fld>
            <a:endParaRPr lang="fr-FR"/>
          </a:p>
        </p:txBody>
      </p:sp>
    </p:spTree>
    <p:extLst>
      <p:ext uri="{BB962C8B-B14F-4D97-AF65-F5344CB8AC3E}">
        <p14:creationId xmlns:p14="http://schemas.microsoft.com/office/powerpoint/2010/main" val="1752573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dirty="0"/>
              <a:t>Source : </a:t>
            </a:r>
            <a:r>
              <a:rPr lang="fr-CA" u="sng" dirty="0">
                <a:solidFill>
                  <a:schemeClr val="hlink"/>
                </a:solidFill>
                <a:hlinkClick r:id="rId3"/>
              </a:rPr>
              <a:t>https://science.sciencemag.org/content/368/6491/eabb6936.full</a:t>
            </a:r>
            <a:endParaRPr lang="fr-CA" dirty="0"/>
          </a:p>
          <a:p>
            <a:pPr>
              <a:buSzPts val="1400"/>
            </a:pPr>
            <a:endParaRPr lang="fr-CA" dirty="0"/>
          </a:p>
          <a:p>
            <a:pPr>
              <a:buSzPts val="1400"/>
            </a:pPr>
            <a:r>
              <a:rPr lang="fr-CA" sz="1200" dirty="0" err="1">
                <a:latin typeface="Arial"/>
                <a:ea typeface="Arial"/>
                <a:cs typeface="Arial"/>
                <a:sym typeface="Arial"/>
              </a:rPr>
              <a:t>Ferretti</a:t>
            </a:r>
            <a:r>
              <a:rPr lang="fr-CA" sz="1200" dirty="0">
                <a:latin typeface="Arial"/>
                <a:ea typeface="Arial"/>
                <a:cs typeface="Arial"/>
                <a:sym typeface="Arial"/>
              </a:rPr>
              <a:t>, Luca, Chris </a:t>
            </a:r>
            <a:r>
              <a:rPr lang="fr-CA" sz="1200" dirty="0" err="1">
                <a:latin typeface="Arial"/>
                <a:ea typeface="Arial"/>
                <a:cs typeface="Arial"/>
                <a:sym typeface="Arial"/>
              </a:rPr>
              <a:t>Wymant</a:t>
            </a:r>
            <a:r>
              <a:rPr lang="fr-CA" sz="1200" dirty="0">
                <a:latin typeface="Arial"/>
                <a:ea typeface="Arial"/>
                <a:cs typeface="Arial"/>
                <a:sym typeface="Arial"/>
              </a:rPr>
              <a:t>, Michelle Kendall, </a:t>
            </a:r>
            <a:r>
              <a:rPr lang="fr-CA" sz="1200" dirty="0" err="1">
                <a:latin typeface="Arial"/>
                <a:ea typeface="Arial"/>
                <a:cs typeface="Arial"/>
                <a:sym typeface="Arial"/>
              </a:rPr>
              <a:t>Lele</a:t>
            </a:r>
            <a:r>
              <a:rPr lang="fr-CA" sz="1200" dirty="0">
                <a:latin typeface="Arial"/>
                <a:ea typeface="Arial"/>
                <a:cs typeface="Arial"/>
                <a:sym typeface="Arial"/>
              </a:rPr>
              <a:t> Zhao, Anel </a:t>
            </a:r>
            <a:r>
              <a:rPr lang="fr-CA" sz="1200" dirty="0" err="1">
                <a:latin typeface="Arial"/>
                <a:ea typeface="Arial"/>
                <a:cs typeface="Arial"/>
                <a:sym typeface="Arial"/>
              </a:rPr>
              <a:t>Nurtay</a:t>
            </a:r>
            <a:r>
              <a:rPr lang="fr-CA" sz="1200" dirty="0">
                <a:latin typeface="Arial"/>
                <a:ea typeface="Arial"/>
                <a:cs typeface="Arial"/>
                <a:sym typeface="Arial"/>
              </a:rPr>
              <a:t>, Lucie </a:t>
            </a:r>
            <a:r>
              <a:rPr lang="fr-CA" sz="1200" dirty="0" err="1">
                <a:latin typeface="Arial"/>
                <a:ea typeface="Arial"/>
                <a:cs typeface="Arial"/>
                <a:sym typeface="Arial"/>
              </a:rPr>
              <a:t>Abeler-Dörner</a:t>
            </a:r>
            <a:r>
              <a:rPr lang="fr-CA" sz="1200" dirty="0">
                <a:latin typeface="Arial"/>
                <a:ea typeface="Arial"/>
                <a:cs typeface="Arial"/>
                <a:sym typeface="Arial"/>
              </a:rPr>
              <a:t>, Michael Parker, David </a:t>
            </a:r>
            <a:r>
              <a:rPr lang="fr-CA" sz="1200" dirty="0" err="1">
                <a:latin typeface="Arial"/>
                <a:ea typeface="Arial"/>
                <a:cs typeface="Arial"/>
                <a:sym typeface="Arial"/>
              </a:rPr>
              <a:t>Bonsall</a:t>
            </a:r>
            <a:r>
              <a:rPr lang="fr-CA" sz="1200" dirty="0">
                <a:latin typeface="Arial"/>
                <a:ea typeface="Arial"/>
                <a:cs typeface="Arial"/>
                <a:sym typeface="Arial"/>
              </a:rPr>
              <a:t>, and Christophe Fraser. "</a:t>
            </a:r>
            <a:r>
              <a:rPr lang="fr-CA" sz="1200" dirty="0" err="1">
                <a:latin typeface="Arial"/>
                <a:ea typeface="Arial"/>
                <a:cs typeface="Arial"/>
                <a:sym typeface="Arial"/>
              </a:rPr>
              <a:t>Quantifying</a:t>
            </a:r>
            <a:r>
              <a:rPr lang="fr-CA" sz="1200" dirty="0">
                <a:latin typeface="Arial"/>
                <a:ea typeface="Arial"/>
                <a:cs typeface="Arial"/>
                <a:sym typeface="Arial"/>
              </a:rPr>
              <a:t> SARS-CoV-2 transmission </a:t>
            </a:r>
            <a:r>
              <a:rPr lang="fr-CA" sz="1200" dirty="0" err="1">
                <a:latin typeface="Arial"/>
                <a:ea typeface="Arial"/>
                <a:cs typeface="Arial"/>
                <a:sym typeface="Arial"/>
              </a:rPr>
              <a:t>suggests</a:t>
            </a:r>
            <a:r>
              <a:rPr lang="fr-CA" sz="1200" dirty="0">
                <a:latin typeface="Arial"/>
                <a:ea typeface="Arial"/>
                <a:cs typeface="Arial"/>
                <a:sym typeface="Arial"/>
              </a:rPr>
              <a:t> </a:t>
            </a:r>
            <a:r>
              <a:rPr lang="fr-CA" sz="1200" dirty="0" err="1">
                <a:latin typeface="Arial"/>
                <a:ea typeface="Arial"/>
                <a:cs typeface="Arial"/>
                <a:sym typeface="Arial"/>
              </a:rPr>
              <a:t>epidemic</a:t>
            </a:r>
            <a:r>
              <a:rPr lang="fr-CA" sz="1200" dirty="0">
                <a:latin typeface="Arial"/>
                <a:ea typeface="Arial"/>
                <a:cs typeface="Arial"/>
                <a:sym typeface="Arial"/>
              </a:rPr>
              <a:t> control </a:t>
            </a:r>
            <a:r>
              <a:rPr lang="fr-CA" sz="1200" dirty="0" err="1">
                <a:latin typeface="Arial"/>
                <a:ea typeface="Arial"/>
                <a:cs typeface="Arial"/>
                <a:sym typeface="Arial"/>
              </a:rPr>
              <a:t>with</a:t>
            </a:r>
            <a:r>
              <a:rPr lang="fr-CA" sz="1200" dirty="0">
                <a:latin typeface="Arial"/>
                <a:ea typeface="Arial"/>
                <a:cs typeface="Arial"/>
                <a:sym typeface="Arial"/>
              </a:rPr>
              <a:t> digital contact </a:t>
            </a:r>
            <a:r>
              <a:rPr lang="fr-CA" sz="1200" dirty="0" err="1">
                <a:latin typeface="Arial"/>
                <a:ea typeface="Arial"/>
                <a:cs typeface="Arial"/>
                <a:sym typeface="Arial"/>
              </a:rPr>
              <a:t>tracing</a:t>
            </a:r>
            <a:r>
              <a:rPr lang="fr-CA" sz="1200" dirty="0">
                <a:latin typeface="Arial"/>
                <a:ea typeface="Arial"/>
                <a:cs typeface="Arial"/>
                <a:sym typeface="Arial"/>
              </a:rPr>
              <a:t>." </a:t>
            </a:r>
            <a:r>
              <a:rPr lang="fr-CA" sz="1200" i="1" dirty="0">
                <a:latin typeface="Arial"/>
                <a:ea typeface="Arial"/>
                <a:cs typeface="Arial"/>
                <a:sym typeface="Arial"/>
              </a:rPr>
              <a:t>Science</a:t>
            </a:r>
            <a:r>
              <a:rPr lang="fr-CA" sz="1200" dirty="0">
                <a:latin typeface="Arial"/>
                <a:ea typeface="Arial"/>
                <a:cs typeface="Arial"/>
                <a:sym typeface="Arial"/>
              </a:rPr>
              <a:t> 368, no. 6491 (2020).</a:t>
            </a: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30</a:t>
            </a:fld>
            <a:endParaRPr lang="fr-FR"/>
          </a:p>
        </p:txBody>
      </p:sp>
    </p:spTree>
    <p:extLst>
      <p:ext uri="{BB962C8B-B14F-4D97-AF65-F5344CB8AC3E}">
        <p14:creationId xmlns:p14="http://schemas.microsoft.com/office/powerpoint/2010/main" val="176068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781629">
              <a:defRPr/>
            </a:pPr>
            <a:r>
              <a:rPr lang="fr-CA" dirty="0"/>
              <a:t>Source : Pierre Trudel </a:t>
            </a:r>
            <a:r>
              <a:rPr lang="fr-CA" sz="1000" dirty="0"/>
              <a:t> </a:t>
            </a:r>
            <a:r>
              <a:rPr lang="fr-CA" sz="1000" b="1" dirty="0"/>
              <a:t>Le droit à la vie privée en droit civil québécois </a:t>
            </a: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a:t>
            </a:fld>
            <a:endParaRPr lang="fr-FR"/>
          </a:p>
        </p:txBody>
      </p:sp>
    </p:spTree>
    <p:extLst>
      <p:ext uri="{BB962C8B-B14F-4D97-AF65-F5344CB8AC3E}">
        <p14:creationId xmlns:p14="http://schemas.microsoft.com/office/powerpoint/2010/main" val="1635571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32</a:t>
            </a:fld>
            <a:endParaRPr lang="fr-FR"/>
          </a:p>
        </p:txBody>
      </p:sp>
    </p:spTree>
    <p:extLst>
      <p:ext uri="{BB962C8B-B14F-4D97-AF65-F5344CB8AC3E}">
        <p14:creationId xmlns:p14="http://schemas.microsoft.com/office/powerpoint/2010/main" val="904116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buClr>
                <a:schemeClr val="dk1"/>
              </a:buClr>
              <a:buSzPts val="1800"/>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33</a:t>
            </a:fld>
            <a:endParaRPr lang="fr-FR"/>
          </a:p>
        </p:txBody>
      </p:sp>
    </p:spTree>
    <p:extLst>
      <p:ext uri="{BB962C8B-B14F-4D97-AF65-F5344CB8AC3E}">
        <p14:creationId xmlns:p14="http://schemas.microsoft.com/office/powerpoint/2010/main" val="32879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endParaRPr lang="fr-CA" b="1"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35</a:t>
            </a:fld>
            <a:endParaRPr lang="fr-FR"/>
          </a:p>
        </p:txBody>
      </p:sp>
    </p:spTree>
    <p:extLst>
      <p:ext uri="{BB962C8B-B14F-4D97-AF65-F5344CB8AC3E}">
        <p14:creationId xmlns:p14="http://schemas.microsoft.com/office/powerpoint/2010/main" val="286548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36</a:t>
            </a:fld>
            <a:endParaRPr lang="fr-FR"/>
          </a:p>
        </p:txBody>
      </p:sp>
    </p:spTree>
    <p:extLst>
      <p:ext uri="{BB962C8B-B14F-4D97-AF65-F5344CB8AC3E}">
        <p14:creationId xmlns:p14="http://schemas.microsoft.com/office/powerpoint/2010/main" val="672584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b="1" dirty="0"/>
              <a:t>Sources :  </a:t>
            </a:r>
          </a:p>
          <a:p>
            <a:pPr>
              <a:buSzPts val="1400"/>
            </a:pPr>
            <a:r>
              <a:rPr lang="fr-CA" dirty="0"/>
              <a:t>https://www.priv.gc.ca/fr/nouvelles-du-commissariat/allocutions/2020/s-d_20200507/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fr-CA" sz="1200" u="sng" kern="1200" dirty="0">
                <a:solidFill>
                  <a:schemeClr val="tx1"/>
                </a:solidFill>
                <a:effectLst/>
                <a:latin typeface="+mn-lt"/>
                <a:ea typeface="+mn-ea"/>
                <a:cs typeface="+mn-cs"/>
                <a:hlinkClick r:id="rId3"/>
              </a:rPr>
              <a:t>https://mila.quebec/covi-une-application-de-suivi-de-contacts-intelligenteet-ethique/</a:t>
            </a:r>
            <a:endParaRPr lang="fr-CA" sz="1200" kern="1200" dirty="0">
              <a:solidFill>
                <a:schemeClr val="tx1"/>
              </a:solidFill>
              <a:effectLst/>
              <a:latin typeface="+mn-lt"/>
              <a:ea typeface="+mn-ea"/>
              <a:cs typeface="+mn-cs"/>
            </a:endParaRPr>
          </a:p>
          <a:p>
            <a:pPr>
              <a:buSzPts val="1400"/>
            </a:pPr>
            <a:endParaRPr lang="fr-CA" dirty="0"/>
          </a:p>
          <a:p>
            <a:pPr>
              <a:buSzPts val="1400"/>
            </a:pPr>
            <a:endParaRPr lang="fr-CA" dirty="0"/>
          </a:p>
          <a:p>
            <a:pPr>
              <a:buSzPts val="1400"/>
            </a:pPr>
            <a:endParaRPr lang="fr-CA" dirty="0"/>
          </a:p>
          <a:p>
            <a:pPr>
              <a:buSzPts val="1400"/>
            </a:pPr>
            <a:endParaRPr lang="fr-CA" b="1"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37</a:t>
            </a:fld>
            <a:endParaRPr lang="fr-FR"/>
          </a:p>
        </p:txBody>
      </p:sp>
    </p:spTree>
    <p:extLst>
      <p:ext uri="{BB962C8B-B14F-4D97-AF65-F5344CB8AC3E}">
        <p14:creationId xmlns:p14="http://schemas.microsoft.com/office/powerpoint/2010/main" val="1898493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b="1" dirty="0"/>
              <a:t>Sources :  </a:t>
            </a:r>
          </a:p>
          <a:p>
            <a:pPr>
              <a:buSzPts val="1400"/>
            </a:pPr>
            <a:r>
              <a:rPr lang="fr-CA" dirty="0"/>
              <a:t>https://www.priv.gc.ca/fr/nouvelles-du-commissariat/allocutions/2020/s-d_20200507/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fr-CA" sz="1200" u="sng" kern="1200" dirty="0">
                <a:solidFill>
                  <a:schemeClr val="tx1"/>
                </a:solidFill>
                <a:effectLst/>
                <a:latin typeface="+mn-lt"/>
                <a:ea typeface="+mn-ea"/>
                <a:cs typeface="+mn-cs"/>
                <a:hlinkClick r:id="rId3"/>
              </a:rPr>
              <a:t>https://mila.quebec/covi-une-application-de-suivi-de-contacts-intelligenteet-ethique/</a:t>
            </a:r>
            <a:endParaRPr lang="fr-CA" sz="1200" kern="1200" dirty="0">
              <a:solidFill>
                <a:schemeClr val="tx1"/>
              </a:solidFill>
              <a:effectLst/>
              <a:latin typeface="+mn-lt"/>
              <a:ea typeface="+mn-ea"/>
              <a:cs typeface="+mn-cs"/>
            </a:endParaRPr>
          </a:p>
          <a:p>
            <a:pPr>
              <a:buSzPts val="1400"/>
            </a:pPr>
            <a:endParaRPr lang="fr-CA" dirty="0"/>
          </a:p>
          <a:p>
            <a:pPr>
              <a:buSzPts val="1400"/>
            </a:pPr>
            <a:endParaRPr lang="fr-CA" dirty="0"/>
          </a:p>
          <a:p>
            <a:pPr>
              <a:buSzPts val="1400"/>
            </a:pPr>
            <a:endParaRPr lang="fr-CA" dirty="0"/>
          </a:p>
          <a:p>
            <a:pPr>
              <a:buSzPts val="1400"/>
            </a:pPr>
            <a:endParaRPr lang="fr-CA" dirty="0"/>
          </a:p>
          <a:p>
            <a:pPr>
              <a:buSzPts val="1400"/>
            </a:pPr>
            <a:endParaRPr lang="fr-CA" b="1"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38</a:t>
            </a:fld>
            <a:endParaRPr lang="fr-FR"/>
          </a:p>
        </p:txBody>
      </p:sp>
    </p:spTree>
    <p:extLst>
      <p:ext uri="{BB962C8B-B14F-4D97-AF65-F5344CB8AC3E}">
        <p14:creationId xmlns:p14="http://schemas.microsoft.com/office/powerpoint/2010/main" val="1420004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Source : </a:t>
            </a: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sng" dirty="0">
                <a:solidFill>
                  <a:schemeClr val="hlink"/>
                </a:solidFill>
                <a:hlinkClick r:id="rId3"/>
              </a:rPr>
              <a:t>https://ici.radio-canada.ca/tele/tout-le-monde-en-parle/site/segments/entrevue/172258/lepage-bengio-pisano-intelligence-artificielle-coronavirus?isAutoPlay=1</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39</a:t>
            </a:fld>
            <a:endParaRPr lang="fr-FR"/>
          </a:p>
        </p:txBody>
      </p:sp>
    </p:spTree>
    <p:extLst>
      <p:ext uri="{BB962C8B-B14F-4D97-AF65-F5344CB8AC3E}">
        <p14:creationId xmlns:p14="http://schemas.microsoft.com/office/powerpoint/2010/main" val="121653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Source : Pierre Trudel </a:t>
            </a:r>
            <a:r>
              <a:rPr lang="fr-CA" sz="1200" dirty="0"/>
              <a:t> </a:t>
            </a:r>
            <a:r>
              <a:rPr lang="fr-CA" sz="1200" b="1" dirty="0"/>
              <a:t>Le droit à la vie privée en droit civil québécois </a:t>
            </a: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4</a:t>
            </a:fld>
            <a:endParaRPr lang="fr-FR"/>
          </a:p>
        </p:txBody>
      </p:sp>
    </p:spTree>
    <p:extLst>
      <p:ext uri="{BB962C8B-B14F-4D97-AF65-F5344CB8AC3E}">
        <p14:creationId xmlns:p14="http://schemas.microsoft.com/office/powerpoint/2010/main" val="11473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5</a:t>
            </a:fld>
            <a:endParaRPr lang="fr-FR"/>
          </a:p>
        </p:txBody>
      </p:sp>
    </p:spTree>
    <p:extLst>
      <p:ext uri="{BB962C8B-B14F-4D97-AF65-F5344CB8AC3E}">
        <p14:creationId xmlns:p14="http://schemas.microsoft.com/office/powerpoint/2010/main" val="184135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fr-CA" b="1" dirty="0"/>
              <a:t>Source :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fr-CA" dirty="0"/>
              <a:t>https://www.priv.gc.ca/media/1807/consent_201605_f.pdf </a:t>
            </a:r>
          </a:p>
          <a:p>
            <a:pPr>
              <a:buSzPts val="1400"/>
            </a:pPr>
            <a:endParaRPr lang="fr-CA"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6</a:t>
            </a:fld>
            <a:endParaRPr lang="fr-FR"/>
          </a:p>
        </p:txBody>
      </p:sp>
    </p:spTree>
    <p:extLst>
      <p:ext uri="{BB962C8B-B14F-4D97-AF65-F5344CB8AC3E}">
        <p14:creationId xmlns:p14="http://schemas.microsoft.com/office/powerpoint/2010/main" val="342758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b="1" dirty="0"/>
              <a:t>Source : </a:t>
            </a:r>
          </a:p>
          <a:p>
            <a:pPr>
              <a:buSzPts val="1400"/>
            </a:pPr>
            <a:r>
              <a:rPr lang="fr-CA" dirty="0"/>
              <a:t>https://</a:t>
            </a:r>
            <a:r>
              <a:rPr lang="fr-CA" dirty="0" err="1"/>
              <a:t>www.priv.gc.ca</a:t>
            </a:r>
            <a:r>
              <a:rPr lang="fr-CA" dirty="0"/>
              <a:t>/</a:t>
            </a:r>
            <a:r>
              <a:rPr lang="fr-CA" dirty="0" err="1"/>
              <a:t>fr</a:t>
            </a:r>
            <a:r>
              <a:rPr lang="fr-CA" dirty="0"/>
              <a:t>/mesures-et-</a:t>
            </a:r>
            <a:r>
              <a:rPr lang="fr-CA" dirty="0" err="1"/>
              <a:t>decisions</a:t>
            </a:r>
            <a:r>
              <a:rPr lang="fr-CA" dirty="0"/>
              <a:t>-prises-par-le-commissariat/recherche/consulter-les-travaux-de-recherche-sur-la-protection-de-la-vie-privee/2014/md_201410/</a:t>
            </a:r>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7</a:t>
            </a:fld>
            <a:endParaRPr lang="fr-FR"/>
          </a:p>
        </p:txBody>
      </p:sp>
    </p:spTree>
    <p:extLst>
      <p:ext uri="{BB962C8B-B14F-4D97-AF65-F5344CB8AC3E}">
        <p14:creationId xmlns:p14="http://schemas.microsoft.com/office/powerpoint/2010/main" val="383205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SzPts val="1400"/>
            </a:pPr>
            <a:r>
              <a:rPr lang="fr-CA" sz="1000" dirty="0"/>
              <a:t>P. Trudel </a:t>
            </a:r>
            <a:r>
              <a:rPr lang="fr-CA" sz="1000" b="1" dirty="0"/>
              <a:t>Le droit à la vie privée en droit civil québécois </a:t>
            </a:r>
            <a:endParaRPr lang="fr-CA" dirty="0"/>
          </a:p>
          <a:p>
            <a:pPr>
              <a:buSzPts val="1400"/>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8</a:t>
            </a:fld>
            <a:endParaRPr lang="fr-FR"/>
          </a:p>
        </p:txBody>
      </p:sp>
    </p:spTree>
    <p:extLst>
      <p:ext uri="{BB962C8B-B14F-4D97-AF65-F5344CB8AC3E}">
        <p14:creationId xmlns:p14="http://schemas.microsoft.com/office/powerpoint/2010/main" val="337274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7E73A08-133B-114D-AFAB-5B69B1BE72AD}" type="slidenum">
              <a:rPr lang="fr-FR" smtClean="0"/>
              <a:t>9</a:t>
            </a:fld>
            <a:endParaRPr lang="fr-FR"/>
          </a:p>
        </p:txBody>
      </p:sp>
    </p:spTree>
    <p:extLst>
      <p:ext uri="{BB962C8B-B14F-4D97-AF65-F5344CB8AC3E}">
        <p14:creationId xmlns:p14="http://schemas.microsoft.com/office/powerpoint/2010/main" val="13272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69023-8510-624D-9853-DFBC091CF929}"/>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81597C3D-7A8B-644C-89E6-3FDCCF6D7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E8A07AD0-E6D2-DB46-A217-BC153B106390}"/>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B119B2C5-3D22-F14E-8A5A-FCCE25172E3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5D15824-7583-F541-B4E2-1B7C276C343D}"/>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231846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DBF43-DB78-484B-9568-49351AF23CF8}"/>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958FB8CA-1AF9-574E-AFC3-A58219C589CD}"/>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16004B1-D4F0-8747-AA1B-CE9DB27C978E}"/>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C3BEA9AE-0DD1-4B42-BF31-C9182A08D75C}"/>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BFD9067-7903-0F47-8155-56E91F7B7462}"/>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422836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968D63-5D05-7E44-B8D7-D1BD6FF4292C}"/>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3C08683-000E-3849-BDEE-F5363F2877A4}"/>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9DF47333-C764-E749-9896-3E4A1DA66876}"/>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9C3A0492-006F-DF4A-815E-8CCC4003B35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B4B1F9C-3666-C642-9C15-68ECDBBD2089}"/>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134562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0E232-47D5-3440-BEA6-550866004E9C}"/>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DA94ECA8-B7D2-1C40-81AF-3735D26D5E66}"/>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numéro de diapositive 5">
            <a:extLst>
              <a:ext uri="{FF2B5EF4-FFF2-40B4-BE49-F238E27FC236}">
                <a16:creationId xmlns:a16="http://schemas.microsoft.com/office/drawing/2014/main" id="{F8D06EA8-064F-244D-B0EC-C6B3D36200F5}"/>
              </a:ext>
            </a:extLst>
          </p:cNvPr>
          <p:cNvSpPr>
            <a:spLocks noGrp="1"/>
          </p:cNvSpPr>
          <p:nvPr>
            <p:ph type="sldNum" sz="quarter" idx="12"/>
          </p:nvPr>
        </p:nvSpPr>
        <p:spPr>
          <a:xfrm>
            <a:off x="838200" y="6492875"/>
            <a:ext cx="764689" cy="365125"/>
          </a:xfrm>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325588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16298-1CE4-E64C-BBC6-24977330DB9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F520A3C9-633A-AA49-A94A-C8F4D6BE0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F143F43E-3741-8D40-9066-D41BBEE74906}"/>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0E510EE1-B858-074F-B8F9-7B872284528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3A17BB2-9C1B-414F-ADA2-60598DB95BF1}"/>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137989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1A772-FF06-4B46-9967-E5C30DEB9D3F}"/>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247B9BE9-E64A-8D4C-8403-3F52F9EA1871}"/>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98AF136B-B0F5-5C4B-870C-9BD8D2FA4A14}"/>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BBD651EC-919D-6C40-96B6-79C0BE0FA4D1}"/>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DCA5DEA0-BEC1-AD4F-A2EA-150093C6633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4F43069-E6E2-2C4E-BDFC-4BE6160E8385}"/>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403922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5D3EE-84CD-7241-B91B-AAFB3FE57327}"/>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0AB43DE5-1500-3C4A-9EBE-A5645F244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190908CA-EC21-8A4E-A2CB-D59D151423F7}"/>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E0A0FFD2-54FC-A948-9F1B-6DE08C505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B830AA6-E9DF-FC4F-BB82-76770640864D}"/>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43182322-E3AB-F240-8601-A03FC0E60F6F}"/>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a:extLst>
              <a:ext uri="{FF2B5EF4-FFF2-40B4-BE49-F238E27FC236}">
                <a16:creationId xmlns:a16="http://schemas.microsoft.com/office/drawing/2014/main" id="{F05CBAC0-B7C1-8347-98F1-EADBEC2B756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D470B981-6E2B-2B46-B31F-92EE2B7D8A98}"/>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300134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EA9C6-9FAA-9D4E-9705-9D07699C9DE5}"/>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C38DA30B-063F-8D45-9738-0110171BCB21}"/>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a:extLst>
              <a:ext uri="{FF2B5EF4-FFF2-40B4-BE49-F238E27FC236}">
                <a16:creationId xmlns:a16="http://schemas.microsoft.com/office/drawing/2014/main" id="{7449C0E5-E532-7740-B9EF-232040B1624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216DACAC-8EF4-C740-818E-59AE72E33ADB}"/>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38781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1B4958-B688-2641-9EA5-563DD85C7665}"/>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a:extLst>
              <a:ext uri="{FF2B5EF4-FFF2-40B4-BE49-F238E27FC236}">
                <a16:creationId xmlns:a16="http://schemas.microsoft.com/office/drawing/2014/main" id="{EFFF6A05-22B5-C347-9578-B87B88020D3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9F1494A6-DB27-AB4C-8652-A8EAF26EDC13}"/>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319823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B91232-3A0E-A04B-BF61-E055F4AEFB75}"/>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BEE39B4F-95F7-3D4E-87C4-96D48C50D2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7732ED94-EACD-8A45-A77B-3C640CEBE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2EC5ADA1-26FE-854D-ABF5-F6E5EB9836CF}"/>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198125B6-E7EF-AF4C-B530-ABBFDEE6966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BE772A9C-553D-7E4B-88C6-276E40F449A5}"/>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18886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7D688-1687-8A4B-9A62-F15E68F44D1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884AF708-FBA2-5245-A91E-3C50EA00A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9E8B7C9-EFC4-E24D-9F91-849CD03DF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FBC291D-39D0-814C-91C2-E9AAF7D07707}"/>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C12DA3CB-F6B9-1244-BD8B-A394101EF8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B7BD00C-92AE-304E-B402-CC515C3089ED}"/>
              </a:ext>
            </a:extLst>
          </p:cNvPr>
          <p:cNvSpPr>
            <a:spLocks noGrp="1"/>
          </p:cNvSpPr>
          <p:nvPr>
            <p:ph type="sldNum" sz="quarter" idx="12"/>
          </p:nvPr>
        </p:nvSpPr>
        <p:spPr/>
        <p:txBody>
          <a:bodyPr/>
          <a:lstStyle/>
          <a:p>
            <a:fld id="{5919FA44-07AC-4F45-8D7A-BAB9305D03FE}" type="slidenum">
              <a:rPr lang="fr-FR" smtClean="0"/>
              <a:t>‹n°›</a:t>
            </a:fld>
            <a:endParaRPr lang="fr-FR"/>
          </a:p>
        </p:txBody>
      </p:sp>
    </p:spTree>
    <p:extLst>
      <p:ext uri="{BB962C8B-B14F-4D97-AF65-F5344CB8AC3E}">
        <p14:creationId xmlns:p14="http://schemas.microsoft.com/office/powerpoint/2010/main" val="191972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C064CB-DC9F-3B4D-88E7-F0D64C6F9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5870EFA0-46E0-8C4E-8667-7AC96A8EE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numéro de diapositive 5">
            <a:extLst>
              <a:ext uri="{FF2B5EF4-FFF2-40B4-BE49-F238E27FC236}">
                <a16:creationId xmlns:a16="http://schemas.microsoft.com/office/drawing/2014/main" id="{3CC9E385-12D0-9345-8FE2-B38B98D9C369}"/>
              </a:ext>
            </a:extLst>
          </p:cNvPr>
          <p:cNvSpPr>
            <a:spLocks noGrp="1"/>
          </p:cNvSpPr>
          <p:nvPr>
            <p:ph type="sldNum" sz="quarter" idx="4"/>
          </p:nvPr>
        </p:nvSpPr>
        <p:spPr>
          <a:xfrm>
            <a:off x="838199" y="6410138"/>
            <a:ext cx="7646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9FA44-07AC-4F45-8D7A-BAB9305D03FE}" type="slidenum">
              <a:rPr lang="fr-FR" smtClean="0"/>
              <a:pPr/>
              <a:t>‹n°›</a:t>
            </a:fld>
            <a:endParaRPr lang="fr-FR"/>
          </a:p>
        </p:txBody>
      </p:sp>
    </p:spTree>
    <p:extLst>
      <p:ext uri="{BB962C8B-B14F-4D97-AF65-F5344CB8AC3E}">
        <p14:creationId xmlns:p14="http://schemas.microsoft.com/office/powerpoint/2010/main" val="294539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7.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ur-lex.europa.eu/legal-content/FR/TXT/?uri=CELEX%3A32016R0679"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nytimes.com/2020/03/01/business/china-coronavirus-surveillance.html"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adematos@teluq.ca" TargetMode="External"/><Relationship Id="rId5" Type="http://schemas.openxmlformats.org/officeDocument/2006/relationships/hyperlink" Target="mailto:France.aubin@uqtr.ca"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0">
            <a:extLst>
              <a:ext uri="{FF2B5EF4-FFF2-40B4-BE49-F238E27FC236}">
                <a16:creationId xmlns:a16="http://schemas.microsoft.com/office/drawing/2014/main" id="{14D068CF-DE9B-534C-AADF-A95EDA98F790}"/>
              </a:ext>
            </a:extLst>
          </p:cNvPr>
          <p:cNvSpPr txBox="1">
            <a:spLocks/>
          </p:cNvSpPr>
          <p:nvPr/>
        </p:nvSpPr>
        <p:spPr>
          <a:xfrm>
            <a:off x="342106" y="260648"/>
            <a:ext cx="11507788" cy="62552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	</a:t>
            </a:r>
            <a:endParaRPr lang="fr-FR" dirty="0"/>
          </a:p>
        </p:txBody>
      </p:sp>
      <p:pic>
        <p:nvPicPr>
          <p:cNvPr id="6" name="Image 5">
            <a:extLst>
              <a:ext uri="{FF2B5EF4-FFF2-40B4-BE49-F238E27FC236}">
                <a16:creationId xmlns:a16="http://schemas.microsoft.com/office/drawing/2014/main" id="{8773D031-614C-DF42-9B01-B073A1557D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8027284" y="4986301"/>
            <a:ext cx="1443112" cy="752484"/>
          </a:xfrm>
          <a:prstGeom prst="rect">
            <a:avLst/>
          </a:prstGeom>
        </p:spPr>
      </p:pic>
      <p:pic>
        <p:nvPicPr>
          <p:cNvPr id="7" name="Image 6">
            <a:extLst>
              <a:ext uri="{FF2B5EF4-FFF2-40B4-BE49-F238E27FC236}">
                <a16:creationId xmlns:a16="http://schemas.microsoft.com/office/drawing/2014/main" id="{7D2C7C19-6E10-D14F-AC7F-EF57796ADA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7571" y="4859404"/>
            <a:ext cx="2159973" cy="1006278"/>
          </a:xfrm>
          <a:prstGeom prst="rect">
            <a:avLst/>
          </a:prstGeom>
        </p:spPr>
      </p:pic>
      <p:pic>
        <p:nvPicPr>
          <p:cNvPr id="8" name="Image 7">
            <a:extLst>
              <a:ext uri="{FF2B5EF4-FFF2-40B4-BE49-F238E27FC236}">
                <a16:creationId xmlns:a16="http://schemas.microsoft.com/office/drawing/2014/main" id="{ED937F69-584A-5B40-8549-6378DD2721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9624" y="4888079"/>
            <a:ext cx="2366496" cy="845177"/>
          </a:xfrm>
          <a:prstGeom prst="rect">
            <a:avLst/>
          </a:prstGeom>
        </p:spPr>
      </p:pic>
      <p:sp>
        <p:nvSpPr>
          <p:cNvPr id="9" name="Rectangle 8">
            <a:extLst>
              <a:ext uri="{FF2B5EF4-FFF2-40B4-BE49-F238E27FC236}">
                <a16:creationId xmlns:a16="http://schemas.microsoft.com/office/drawing/2014/main" id="{D27A3F63-5B35-704A-8AC3-ACEDC8D02D9D}"/>
              </a:ext>
            </a:extLst>
          </p:cNvPr>
          <p:cNvSpPr/>
          <p:nvPr/>
        </p:nvSpPr>
        <p:spPr>
          <a:xfrm>
            <a:off x="337457" y="2744924"/>
            <a:ext cx="11506200" cy="3971562"/>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pour une image  9">
            <a:extLst>
              <a:ext uri="{FF2B5EF4-FFF2-40B4-BE49-F238E27FC236}">
                <a16:creationId xmlns:a16="http://schemas.microsoft.com/office/drawing/2014/main" id="{A04B466B-F6B6-D24C-AF93-1C5FFB34BC5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443" y="-1"/>
            <a:ext cx="12192000" cy="2841171"/>
          </a:xfrm>
          <a:prstGeom prst="rect">
            <a:avLst/>
          </a:prstGeom>
        </p:spPr>
      </p:pic>
      <p:sp>
        <p:nvSpPr>
          <p:cNvPr id="12" name="ZoneTexte 11">
            <a:extLst>
              <a:ext uri="{FF2B5EF4-FFF2-40B4-BE49-F238E27FC236}">
                <a16:creationId xmlns:a16="http://schemas.microsoft.com/office/drawing/2014/main" id="{4E695790-C77A-A047-AA32-396BCA497481}"/>
              </a:ext>
            </a:extLst>
          </p:cNvPr>
          <p:cNvSpPr txBox="1"/>
          <p:nvPr/>
        </p:nvSpPr>
        <p:spPr>
          <a:xfrm>
            <a:off x="413657" y="2841170"/>
            <a:ext cx="11430000" cy="1578430"/>
          </a:xfrm>
          <a:prstGeom prst="rect">
            <a:avLst/>
          </a:prstGeom>
          <a:noFill/>
          <a:ln w="76200">
            <a:solidFill>
              <a:srgbClr val="002060"/>
            </a:solidFill>
          </a:ln>
        </p:spPr>
        <p:txBody>
          <a:bodyPr wrap="square" rtlCol="0">
            <a:spAutoFit/>
          </a:bodyPr>
          <a:lstStyle/>
          <a:p>
            <a:endParaRPr lang="fr-FR" dirty="0"/>
          </a:p>
        </p:txBody>
      </p:sp>
      <p:sp>
        <p:nvSpPr>
          <p:cNvPr id="13" name="Titre 2">
            <a:extLst>
              <a:ext uri="{FF2B5EF4-FFF2-40B4-BE49-F238E27FC236}">
                <a16:creationId xmlns:a16="http://schemas.microsoft.com/office/drawing/2014/main" id="{13C69652-1A41-CC4A-908E-A0BC094E7E59}"/>
              </a:ext>
            </a:extLst>
          </p:cNvPr>
          <p:cNvSpPr txBox="1">
            <a:spLocks/>
          </p:cNvSpPr>
          <p:nvPr/>
        </p:nvSpPr>
        <p:spPr>
          <a:xfrm>
            <a:off x="731838" y="2924944"/>
            <a:ext cx="10656749" cy="468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2000" b="1" dirty="0">
                <a:solidFill>
                  <a:srgbClr val="0A0082"/>
                </a:solidFill>
                <a:latin typeface="Arial" panose="020B0604020202020204" pitchFamily="34" charset="0"/>
                <a:cs typeface="Arial" panose="020B0604020202020204" pitchFamily="34" charset="0"/>
              </a:rPr>
              <a:t>L’enjeu de la protection des données personnelles à l’ère du SRAS-CoV-2</a:t>
            </a:r>
            <a:endParaRPr lang="fr-FR" sz="2000" b="1" dirty="0">
              <a:solidFill>
                <a:srgbClr val="0A0082"/>
              </a:solidFill>
              <a:latin typeface="Arial" panose="020B0604020202020204" pitchFamily="34" charset="0"/>
              <a:cs typeface="Arial" panose="020B0604020202020204" pitchFamily="34" charset="0"/>
            </a:endParaRPr>
          </a:p>
        </p:txBody>
      </p:sp>
      <p:sp>
        <p:nvSpPr>
          <p:cNvPr id="14" name="Sous-titre 8">
            <a:extLst>
              <a:ext uri="{FF2B5EF4-FFF2-40B4-BE49-F238E27FC236}">
                <a16:creationId xmlns:a16="http://schemas.microsoft.com/office/drawing/2014/main" id="{0D115637-804E-7B43-8883-5F4DB151E9C4}"/>
              </a:ext>
            </a:extLst>
          </p:cNvPr>
          <p:cNvSpPr>
            <a:spLocks noGrp="1"/>
          </p:cNvSpPr>
          <p:nvPr>
            <p:ph type="subTitle" idx="1"/>
          </p:nvPr>
        </p:nvSpPr>
        <p:spPr>
          <a:xfrm>
            <a:off x="736336" y="3329656"/>
            <a:ext cx="10656748" cy="323988"/>
          </a:xfrm>
        </p:spPr>
        <p:txBody>
          <a:bodyPr>
            <a:noAutofit/>
          </a:bodyPr>
          <a:lstStyle/>
          <a:p>
            <a:pPr algn="l"/>
            <a:r>
              <a:rPr lang="fr-CA" sz="1800" dirty="0">
                <a:solidFill>
                  <a:srgbClr val="0A0082"/>
                </a:solidFill>
                <a:latin typeface="Calibri" panose="020F0502020204030204" pitchFamily="34" charset="0"/>
                <a:cs typeface="Calibri" panose="020F0502020204030204" pitchFamily="34" charset="0"/>
              </a:rPr>
              <a:t>France Aubin, UQTR						29 mai 2020</a:t>
            </a:r>
          </a:p>
          <a:p>
            <a:pPr algn="l"/>
            <a:r>
              <a:rPr lang="fr-CA" sz="1800" dirty="0">
                <a:solidFill>
                  <a:srgbClr val="0A0082"/>
                </a:solidFill>
                <a:latin typeface="Calibri" panose="020F0502020204030204" pitchFamily="34" charset="0"/>
                <a:cs typeface="Calibri" panose="020F0502020204030204" pitchFamily="34" charset="0"/>
              </a:rPr>
              <a:t>Artur Jorge Matos de Alves, </a:t>
            </a:r>
            <a:r>
              <a:rPr lang="fr-CA" sz="1800" dirty="0" err="1">
                <a:solidFill>
                  <a:srgbClr val="0A0082"/>
                </a:solidFill>
                <a:latin typeface="Calibri" panose="020F0502020204030204" pitchFamily="34" charset="0"/>
                <a:cs typeface="Calibri" panose="020F0502020204030204" pitchFamily="34" charset="0"/>
              </a:rPr>
              <a:t>Téluq</a:t>
            </a:r>
            <a:endParaRPr lang="fr-CA" sz="1800" dirty="0">
              <a:solidFill>
                <a:srgbClr val="0A0082"/>
              </a:solidFill>
              <a:latin typeface="Calibri" panose="020F0502020204030204" pitchFamily="34" charset="0"/>
              <a:cs typeface="Calibri" panose="020F0502020204030204" pitchFamily="34" charset="0"/>
            </a:endParaRPr>
          </a:p>
          <a:p>
            <a:pPr algn="l"/>
            <a:r>
              <a:rPr lang="fr-CA" sz="1800" dirty="0">
                <a:solidFill>
                  <a:srgbClr val="0A0082"/>
                </a:solidFill>
                <a:latin typeface="Calibri" panose="020F0502020204030204" pitchFamily="34" charset="0"/>
                <a:cs typeface="Calibri" panose="020F0502020204030204" pitchFamily="34" charset="0"/>
              </a:rPr>
              <a:t>École de politique appliquée, Université de Sherbrooke </a:t>
            </a:r>
          </a:p>
          <a:p>
            <a:pPr algn="l"/>
            <a:endParaRPr lang="fr-FR" sz="1800" dirty="0">
              <a:solidFill>
                <a:srgbClr val="0A0082"/>
              </a:solidFill>
            </a:endParaRPr>
          </a:p>
        </p:txBody>
      </p:sp>
      <p:sp>
        <p:nvSpPr>
          <p:cNvPr id="16" name="Espace réservé du numéro de diapositive 15">
            <a:extLst>
              <a:ext uri="{FF2B5EF4-FFF2-40B4-BE49-F238E27FC236}">
                <a16:creationId xmlns:a16="http://schemas.microsoft.com/office/drawing/2014/main" id="{5D4A5CD4-BC7B-7445-AADD-ACEB071988FA}"/>
              </a:ext>
            </a:extLst>
          </p:cNvPr>
          <p:cNvSpPr>
            <a:spLocks noGrp="1"/>
          </p:cNvSpPr>
          <p:nvPr>
            <p:ph type="sldNum" sz="quarter" idx="12"/>
          </p:nvPr>
        </p:nvSpPr>
        <p:spPr/>
        <p:txBody>
          <a:bodyPr/>
          <a:lstStyle/>
          <a:p>
            <a:fld id="{5919FA44-07AC-4F45-8D7A-BAB9305D03FE}" type="slidenum">
              <a:rPr lang="fr-FR" smtClean="0"/>
              <a:t>1</a:t>
            </a:fld>
            <a:endParaRPr lang="fr-FR"/>
          </a:p>
        </p:txBody>
      </p:sp>
    </p:spTree>
    <p:extLst>
      <p:ext uri="{BB962C8B-B14F-4D97-AF65-F5344CB8AC3E}">
        <p14:creationId xmlns:p14="http://schemas.microsoft.com/office/powerpoint/2010/main" val="146633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FC126-E3B5-9A40-BD77-EAD26AB3B366}"/>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législatif </a:t>
            </a:r>
            <a:br>
              <a:rPr lang="fr-CA" sz="2400" dirty="0">
                <a:solidFill>
                  <a:srgbClr val="0A0082"/>
                </a:solidFill>
                <a:latin typeface="Arial" panose="020B0604020202020204" pitchFamily="34" charset="0"/>
                <a:cs typeface="Arial" panose="020B0604020202020204" pitchFamily="34" charset="0"/>
              </a:rPr>
            </a:br>
            <a:r>
              <a:rPr lang="fr-CA" altLang="fr-FR" sz="2400" dirty="0">
                <a:solidFill>
                  <a:srgbClr val="0A0082"/>
                </a:solidFill>
                <a:latin typeface="Arial" panose="020B0604020202020204" pitchFamily="34" charset="0"/>
                <a:ea typeface="ＭＳ Ｐゴシック" panose="020B0600070205080204" pitchFamily="34" charset="-128"/>
                <a:cs typeface="Arial" panose="020B0604020202020204" pitchFamily="34" charset="0"/>
              </a:rPr>
              <a:t>Les lois «ordinaires» (Canada et Québec)</a:t>
            </a:r>
            <a:br>
              <a:rPr lang="en-GB"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B9C42766-DDED-DB46-8A15-3E84998EADC7}"/>
              </a:ext>
            </a:extLst>
          </p:cNvPr>
          <p:cNvSpPr>
            <a:spLocks noGrp="1"/>
          </p:cNvSpPr>
          <p:nvPr>
            <p:ph type="sldNum" sz="quarter" idx="12"/>
          </p:nvPr>
        </p:nvSpPr>
        <p:spPr/>
        <p:txBody>
          <a:bodyPr/>
          <a:lstStyle/>
          <a:p>
            <a:fld id="{5919FA44-07AC-4F45-8D7A-BAB9305D03FE}" type="slidenum">
              <a:rPr lang="fr-FR" smtClean="0"/>
              <a:t>10</a:t>
            </a:fld>
            <a:endParaRPr lang="fr-FR"/>
          </a:p>
        </p:txBody>
      </p:sp>
      <p:grpSp>
        <p:nvGrpSpPr>
          <p:cNvPr id="6" name="Groupe 5">
            <a:extLst>
              <a:ext uri="{FF2B5EF4-FFF2-40B4-BE49-F238E27FC236}">
                <a16:creationId xmlns:a16="http://schemas.microsoft.com/office/drawing/2014/main" id="{3185814E-5302-0A47-8CBF-98D314D01FEC}"/>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CD4B3A85-CEE0-5A47-AD75-E88C8A6D73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AA5291C7-07D3-4840-8695-6EAAA13B9F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85CB1C5D-99A7-9B49-AE5E-0A80B8EC32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4B2AAE50-14B7-3749-BC87-A318E7969671}"/>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3" name="Diagramme 12">
            <a:extLst>
              <a:ext uri="{FF2B5EF4-FFF2-40B4-BE49-F238E27FC236}">
                <a16:creationId xmlns:a16="http://schemas.microsoft.com/office/drawing/2014/main" id="{F98915FB-784F-DD49-9524-C03C8718E557}"/>
              </a:ext>
            </a:extLst>
          </p:cNvPr>
          <p:cNvGraphicFramePr/>
          <p:nvPr>
            <p:extLst>
              <p:ext uri="{D42A27DB-BD31-4B8C-83A1-F6EECF244321}">
                <p14:modId xmlns:p14="http://schemas.microsoft.com/office/powerpoint/2010/main" val="1701340072"/>
              </p:ext>
            </p:extLst>
          </p:nvPr>
        </p:nvGraphicFramePr>
        <p:xfrm>
          <a:off x="-2148916" y="1470453"/>
          <a:ext cx="10441160" cy="46713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4" name="Diagramme 13">
            <a:extLst>
              <a:ext uri="{FF2B5EF4-FFF2-40B4-BE49-F238E27FC236}">
                <a16:creationId xmlns:a16="http://schemas.microsoft.com/office/drawing/2014/main" id="{3677A834-9124-324E-992D-3DFF7A284A5E}"/>
              </a:ext>
            </a:extLst>
          </p:cNvPr>
          <p:cNvGraphicFramePr/>
          <p:nvPr>
            <p:extLst>
              <p:ext uri="{D42A27DB-BD31-4B8C-83A1-F6EECF244321}">
                <p14:modId xmlns:p14="http://schemas.microsoft.com/office/powerpoint/2010/main" val="848968975"/>
              </p:ext>
            </p:extLst>
          </p:nvPr>
        </p:nvGraphicFramePr>
        <p:xfrm>
          <a:off x="4943872" y="2301489"/>
          <a:ext cx="8003292" cy="30963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5" name="ZoneTexte 14">
            <a:extLst>
              <a:ext uri="{FF2B5EF4-FFF2-40B4-BE49-F238E27FC236}">
                <a16:creationId xmlns:a16="http://schemas.microsoft.com/office/drawing/2014/main" id="{4D83948B-BD80-1B46-9CD7-8A6D13CF4318}"/>
              </a:ext>
            </a:extLst>
          </p:cNvPr>
          <p:cNvSpPr txBox="1"/>
          <p:nvPr/>
        </p:nvSpPr>
        <p:spPr>
          <a:xfrm>
            <a:off x="335360" y="1974265"/>
            <a:ext cx="1152128" cy="461665"/>
          </a:xfrm>
          <a:prstGeom prst="rect">
            <a:avLst/>
          </a:prstGeom>
          <a:noFill/>
          <a:ln>
            <a:solidFill>
              <a:srgbClr val="E2405A"/>
            </a:solidFill>
          </a:ln>
        </p:spPr>
        <p:txBody>
          <a:bodyPr wrap="square" rtlCol="0">
            <a:spAutoFit/>
          </a:bodyPr>
          <a:lstStyle/>
          <a:p>
            <a:r>
              <a:rPr lang="fr-FR" dirty="0">
                <a:solidFill>
                  <a:srgbClr val="E2405A"/>
                </a:solidFill>
                <a:latin typeface="Calibri" panose="020F0502020204030204" pitchFamily="34" charset="0"/>
                <a:cs typeface="Calibri" panose="020F0502020204030204" pitchFamily="34" charset="0"/>
              </a:rPr>
              <a:t>Canada</a:t>
            </a:r>
          </a:p>
        </p:txBody>
      </p:sp>
      <p:sp>
        <p:nvSpPr>
          <p:cNvPr id="16" name="ZoneTexte 15">
            <a:extLst>
              <a:ext uri="{FF2B5EF4-FFF2-40B4-BE49-F238E27FC236}">
                <a16:creationId xmlns:a16="http://schemas.microsoft.com/office/drawing/2014/main" id="{AD1E1331-5AA9-9142-A4F4-A26584A779BA}"/>
              </a:ext>
            </a:extLst>
          </p:cNvPr>
          <p:cNvSpPr txBox="1"/>
          <p:nvPr/>
        </p:nvSpPr>
        <p:spPr>
          <a:xfrm>
            <a:off x="10702367" y="1975638"/>
            <a:ext cx="1152128" cy="461665"/>
          </a:xfrm>
          <a:prstGeom prst="rect">
            <a:avLst/>
          </a:prstGeom>
          <a:noFill/>
          <a:ln>
            <a:solidFill>
              <a:srgbClr val="0A0082"/>
            </a:solidFill>
          </a:ln>
        </p:spPr>
        <p:txBody>
          <a:bodyPr wrap="square" rtlCol="0">
            <a:spAutoFit/>
          </a:bodyPr>
          <a:lstStyle/>
          <a:p>
            <a:r>
              <a:rPr lang="fr-FR" dirty="0">
                <a:solidFill>
                  <a:srgbClr val="0A0082"/>
                </a:solidFill>
                <a:latin typeface="Calibri" panose="020F0502020204030204" pitchFamily="34" charset="0"/>
                <a:cs typeface="Calibri" panose="020F0502020204030204" pitchFamily="34" charset="0"/>
              </a:rPr>
              <a:t>Québec</a:t>
            </a:r>
          </a:p>
        </p:txBody>
      </p:sp>
    </p:spTree>
    <p:extLst>
      <p:ext uri="{BB962C8B-B14F-4D97-AF65-F5344CB8AC3E}">
        <p14:creationId xmlns:p14="http://schemas.microsoft.com/office/powerpoint/2010/main" val="70317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F73CE-BCA0-2741-8FFB-EE11FFA43BEA}"/>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législatif</a:t>
            </a:r>
            <a:br>
              <a:rPr lang="fr-CA" sz="2400" b="1"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 Commissariat (fédéral)</a:t>
            </a:r>
            <a:br>
              <a:rPr lang="en-GB"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7E4928A2-5D8D-0F48-A716-81C5F6F0B8AF}"/>
              </a:ext>
            </a:extLst>
          </p:cNvPr>
          <p:cNvSpPr>
            <a:spLocks noGrp="1"/>
          </p:cNvSpPr>
          <p:nvPr>
            <p:ph type="sldNum" sz="quarter" idx="12"/>
          </p:nvPr>
        </p:nvSpPr>
        <p:spPr/>
        <p:txBody>
          <a:bodyPr/>
          <a:lstStyle/>
          <a:p>
            <a:fld id="{5919FA44-07AC-4F45-8D7A-BAB9305D03FE}" type="slidenum">
              <a:rPr lang="fr-FR" smtClean="0"/>
              <a:t>11</a:t>
            </a:fld>
            <a:endParaRPr lang="fr-FR"/>
          </a:p>
        </p:txBody>
      </p:sp>
      <p:grpSp>
        <p:nvGrpSpPr>
          <p:cNvPr id="6" name="Groupe 5">
            <a:extLst>
              <a:ext uri="{FF2B5EF4-FFF2-40B4-BE49-F238E27FC236}">
                <a16:creationId xmlns:a16="http://schemas.microsoft.com/office/drawing/2014/main" id="{0E2288F4-A512-3345-9DE7-5F916F221B6C}"/>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A23289CC-7E8B-BF42-8A96-E30F3D9841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DDBA79C9-9A0E-C745-8698-58EE02B9FF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76BEFCD0-CF4B-E241-87E6-90387BDBE4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4" name="Rectangle 13">
            <a:extLst>
              <a:ext uri="{FF2B5EF4-FFF2-40B4-BE49-F238E27FC236}">
                <a16:creationId xmlns:a16="http://schemas.microsoft.com/office/drawing/2014/main" id="{5681046F-D9E9-1B44-ABDF-60370B05CD30}"/>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25334687-466F-F249-B9D3-0DDFD2026D62}"/>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BF1DC4F-4D72-DC4D-A877-2BD046691C61}"/>
              </a:ext>
            </a:extLst>
          </p:cNvPr>
          <p:cNvSpPr/>
          <p:nvPr/>
        </p:nvSpPr>
        <p:spPr>
          <a:xfrm>
            <a:off x="732844" y="2363548"/>
            <a:ext cx="10763756" cy="3083280"/>
          </a:xfrm>
          <a:prstGeom prst="rect">
            <a:avLst/>
          </a:prstGeom>
        </p:spPr>
        <p:txBody>
          <a:bodyPr wrap="square">
            <a:spAutoFit/>
          </a:bodyPr>
          <a:lstStyle/>
          <a:p>
            <a:pPr lvl="0">
              <a:lnSpc>
                <a:spcPct val="80000"/>
              </a:lnSpc>
              <a:spcBef>
                <a:spcPts val="600"/>
              </a:spcBef>
              <a:spcAft>
                <a:spcPts val="600"/>
              </a:spcAft>
              <a:buClr>
                <a:schemeClr val="dk2"/>
              </a:buClr>
              <a:buSzPts val="2800"/>
            </a:pPr>
            <a:r>
              <a:rPr lang="fr-CA" sz="1800" b="1" dirty="0">
                <a:solidFill>
                  <a:srgbClr val="0A0082"/>
                </a:solidFill>
                <a:latin typeface="Calibri" panose="020F0502020204030204" pitchFamily="34" charset="0"/>
                <a:cs typeface="Calibri" panose="020F0502020204030204" pitchFamily="34" charset="0"/>
              </a:rPr>
              <a:t>Le Commissariat à la protection de la vie privée du Canada </a:t>
            </a:r>
            <a:r>
              <a:rPr lang="fr-CA" sz="1800" dirty="0">
                <a:solidFill>
                  <a:srgbClr val="0A0082"/>
                </a:solidFill>
                <a:latin typeface="Calibri" panose="020F0502020204030204" pitchFamily="34" charset="0"/>
                <a:cs typeface="Calibri" panose="020F0502020204030204" pitchFamily="34" charset="0"/>
              </a:rPr>
              <a:t>(CPVP) a pour mission de protéger et de promouvoir le droit des personnes à la vie privée. </a:t>
            </a:r>
          </a:p>
          <a:p>
            <a:pPr lvl="0">
              <a:lnSpc>
                <a:spcPct val="80000"/>
              </a:lnSpc>
              <a:spcBef>
                <a:spcPts val="600"/>
              </a:spcBef>
              <a:spcAft>
                <a:spcPts val="600"/>
              </a:spcAft>
              <a:buClr>
                <a:schemeClr val="dk2"/>
              </a:buClr>
              <a:buSzPts val="2800"/>
            </a:pPr>
            <a:endParaRPr lang="fr-CA" sz="1800"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Clr>
                <a:schemeClr val="accent1"/>
              </a:buClr>
              <a:buSzPts val="20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Enquêter sur les plaintes, mener des vérifications et intenter des poursuites judiciaires en vertu de </a:t>
            </a:r>
            <a:r>
              <a:rPr lang="fr-CA" sz="1800" b="1" u="sng" dirty="0">
                <a:solidFill>
                  <a:srgbClr val="0A0082"/>
                </a:solidFill>
                <a:latin typeface="Calibri" panose="020F0502020204030204" pitchFamily="34" charset="0"/>
                <a:ea typeface="Arial"/>
                <a:cs typeface="Calibri" panose="020F0502020204030204" pitchFamily="34" charset="0"/>
                <a:sym typeface="Arial"/>
              </a:rPr>
              <a:t>deux lois fédérales</a:t>
            </a:r>
            <a:r>
              <a:rPr lang="fr-CA" sz="1800" dirty="0">
                <a:solidFill>
                  <a:srgbClr val="0A0082"/>
                </a:solidFill>
                <a:latin typeface="Calibri" panose="020F0502020204030204" pitchFamily="34" charset="0"/>
                <a:ea typeface="Arial"/>
                <a:cs typeface="Calibri" panose="020F0502020204030204" pitchFamily="34" charset="0"/>
                <a:sym typeface="Arial"/>
              </a:rPr>
              <a:t>.</a:t>
            </a:r>
          </a:p>
          <a:p>
            <a:pPr marL="228600" lvl="0" indent="-228600">
              <a:lnSpc>
                <a:spcPct val="80000"/>
              </a:lnSpc>
              <a:spcBef>
                <a:spcPts val="600"/>
              </a:spcBef>
              <a:spcAft>
                <a:spcPts val="600"/>
              </a:spcAft>
              <a:buClr>
                <a:schemeClr val="accent1"/>
              </a:buClr>
              <a:buSzPts val="20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Publier de l’information sur les pratiques relatives au traitement des renseignements personnels dans les secteurs public et privé.</a:t>
            </a:r>
          </a:p>
          <a:p>
            <a:pPr marL="228600" lvl="0" indent="-228600">
              <a:lnSpc>
                <a:spcPct val="80000"/>
              </a:lnSpc>
              <a:spcBef>
                <a:spcPts val="600"/>
              </a:spcBef>
              <a:spcAft>
                <a:spcPts val="600"/>
              </a:spcAft>
              <a:buClr>
                <a:schemeClr val="accent1"/>
              </a:buClr>
              <a:buSzPts val="20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Appuyer et effectuer des recherches sur des enjeux liés à la protection de la vie privée et en faire connaître les conclusions.</a:t>
            </a:r>
          </a:p>
          <a:p>
            <a:pPr marL="228600" lvl="0" indent="-228600">
              <a:lnSpc>
                <a:spcPct val="80000"/>
              </a:lnSpc>
              <a:spcBef>
                <a:spcPts val="600"/>
              </a:spcBef>
              <a:spcAft>
                <a:spcPts val="600"/>
              </a:spcAft>
              <a:buClr>
                <a:schemeClr val="accent1"/>
              </a:buClr>
              <a:buSzPts val="20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Sensibiliser la population aux enjeux concernant la protection de la vie privée et les lui faire comprendre.</a:t>
            </a: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8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5"/>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6"/>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E5CA5-BA3A-8642-A9DD-127124DA753B}"/>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législatif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Commission (Québec)</a:t>
            </a:r>
            <a:br>
              <a:rPr lang="en-GB"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B853D031-0341-D54D-93BD-B299B8B13143}"/>
              </a:ext>
            </a:extLst>
          </p:cNvPr>
          <p:cNvSpPr>
            <a:spLocks noGrp="1"/>
          </p:cNvSpPr>
          <p:nvPr>
            <p:ph type="sldNum" sz="quarter" idx="12"/>
          </p:nvPr>
        </p:nvSpPr>
        <p:spPr/>
        <p:txBody>
          <a:bodyPr/>
          <a:lstStyle/>
          <a:p>
            <a:fld id="{5919FA44-07AC-4F45-8D7A-BAB9305D03FE}" type="slidenum">
              <a:rPr lang="fr-FR" smtClean="0"/>
              <a:t>12</a:t>
            </a:fld>
            <a:endParaRPr lang="fr-FR"/>
          </a:p>
        </p:txBody>
      </p:sp>
      <p:grpSp>
        <p:nvGrpSpPr>
          <p:cNvPr id="6" name="Groupe 5">
            <a:extLst>
              <a:ext uri="{FF2B5EF4-FFF2-40B4-BE49-F238E27FC236}">
                <a16:creationId xmlns:a16="http://schemas.microsoft.com/office/drawing/2014/main" id="{DC6A2C62-BF1A-D448-9DE3-F78719546480}"/>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973E99FD-BC6C-174B-91B1-427CF70648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44D9D413-826C-B44C-9321-BDDBA2542F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150451A1-49F6-184B-AAF5-A8262F256A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DDD4A495-05C0-D242-901B-D638BD966BC6}"/>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EAA0FE0-2428-CB4E-80BE-2ECCB5FEEDA4}"/>
              </a:ext>
            </a:extLst>
          </p:cNvPr>
          <p:cNvSpPr/>
          <p:nvPr/>
        </p:nvSpPr>
        <p:spPr bwMode="gray">
          <a:xfrm>
            <a:off x="551384" y="1916832"/>
            <a:ext cx="11102400" cy="3780420"/>
          </a:xfrm>
          <a:prstGeom prst="rect">
            <a:avLst/>
          </a:prstGeom>
          <a:noFill/>
          <a:ln w="38100">
            <a:solidFill>
              <a:srgbClr val="0A008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28F9CE7-7628-A24F-AA76-3BAE93CE4A65}"/>
              </a:ext>
            </a:extLst>
          </p:cNvPr>
          <p:cNvSpPr/>
          <p:nvPr/>
        </p:nvSpPr>
        <p:spPr>
          <a:xfrm>
            <a:off x="732844" y="2363548"/>
            <a:ext cx="10763756" cy="3144835"/>
          </a:xfrm>
          <a:prstGeom prst="rect">
            <a:avLst/>
          </a:prstGeom>
        </p:spPr>
        <p:txBody>
          <a:bodyPr wrap="square">
            <a:spAutoFit/>
          </a:bodyPr>
          <a:lstStyle/>
          <a:p>
            <a:pPr marL="228600" lvl="0" indent="-228600">
              <a:lnSpc>
                <a:spcPct val="80000"/>
              </a:lnSpc>
              <a:spcBef>
                <a:spcPts val="600"/>
              </a:spcBef>
              <a:spcAft>
                <a:spcPts val="600"/>
              </a:spcAft>
              <a:buClr>
                <a:schemeClr val="dk2"/>
              </a:buClr>
              <a:buSzPts val="2800"/>
            </a:pPr>
            <a:r>
              <a:rPr lang="fr-CA" sz="1800" b="1" dirty="0">
                <a:solidFill>
                  <a:srgbClr val="0A0082"/>
                </a:solidFill>
                <a:latin typeface="Calibri" panose="020F0502020204030204" pitchFamily="34" charset="0"/>
                <a:ea typeface="Arial"/>
                <a:cs typeface="Calibri" panose="020F0502020204030204" pitchFamily="34" charset="0"/>
                <a:sym typeface="Arial"/>
              </a:rPr>
              <a:t>La Commission d’accès à l’information du Québec </a:t>
            </a:r>
            <a:r>
              <a:rPr lang="fr-CA" sz="1800" dirty="0">
                <a:solidFill>
                  <a:srgbClr val="0A0082"/>
                </a:solidFill>
                <a:latin typeface="Calibri" panose="020F0502020204030204" pitchFamily="34" charset="0"/>
                <a:ea typeface="Arial"/>
                <a:cs typeface="Calibri" panose="020F0502020204030204" pitchFamily="34" charset="0"/>
                <a:sym typeface="Arial"/>
              </a:rPr>
              <a:t>a pour mission </a:t>
            </a:r>
          </a:p>
          <a:p>
            <a:pPr marL="228600" lvl="0" indent="-228600">
              <a:lnSpc>
                <a:spcPct val="80000"/>
              </a:lnSpc>
              <a:spcBef>
                <a:spcPts val="600"/>
              </a:spcBef>
              <a:spcAft>
                <a:spcPts val="600"/>
              </a:spcAft>
              <a:buClr>
                <a:schemeClr val="dk2"/>
              </a:buClr>
              <a:buSzPts val="28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de promouvoir l’accès aux documents des organismes publics et la protection des renseignements personnels dans les secteurs public et privé, </a:t>
            </a:r>
          </a:p>
          <a:p>
            <a:pPr marL="228600" lvl="0" indent="-228600">
              <a:lnSpc>
                <a:spcPct val="80000"/>
              </a:lnSpc>
              <a:spcBef>
                <a:spcPts val="600"/>
              </a:spcBef>
              <a:spcAft>
                <a:spcPts val="600"/>
              </a:spcAft>
              <a:buClr>
                <a:schemeClr val="dk2"/>
              </a:buClr>
              <a:buSzPts val="28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en assurer la surveillance</a:t>
            </a:r>
            <a:endParaRPr lang="fr-CA" sz="1800"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Clr>
                <a:schemeClr val="dk2"/>
              </a:buClr>
              <a:buSzPts val="28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 et décider des demandes de révision et d’examen de mésentente qui lui sont présentées.</a:t>
            </a:r>
            <a:endParaRPr lang="fr-CA" sz="1800" dirty="0">
              <a:solidFill>
                <a:srgbClr val="0A0082"/>
              </a:solidFill>
              <a:latin typeface="Calibri" panose="020F0502020204030204" pitchFamily="34" charset="0"/>
              <a:cs typeface="Calibri" panose="020F0502020204030204" pitchFamily="34" charset="0"/>
            </a:endParaRPr>
          </a:p>
          <a:p>
            <a:pPr marL="228600" lvl="0" indent="-5080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ea typeface="Arial"/>
              <a:cs typeface="Calibri" panose="020F0502020204030204" pitchFamily="34" charset="0"/>
              <a:sym typeface="Arial"/>
            </a:endParaRPr>
          </a:p>
          <a:p>
            <a:pPr marL="228600" lvl="0" indent="-228600">
              <a:lnSpc>
                <a:spcPct val="80000"/>
              </a:lnSpc>
              <a:spcBef>
                <a:spcPts val="600"/>
              </a:spcBef>
              <a:spcAft>
                <a:spcPts val="600"/>
              </a:spcAft>
              <a:buClr>
                <a:schemeClr val="dk2"/>
              </a:buClr>
              <a:buSzPts val="2800"/>
              <a:buChar char="•"/>
            </a:pPr>
            <a:r>
              <a:rPr lang="fr-CA" sz="1800" dirty="0">
                <a:solidFill>
                  <a:srgbClr val="0A0082"/>
                </a:solidFill>
                <a:latin typeface="Calibri" panose="020F0502020204030204" pitchFamily="34" charset="0"/>
                <a:ea typeface="Arial"/>
                <a:cs typeface="Calibri" panose="020F0502020204030204" pitchFamily="34" charset="0"/>
                <a:sym typeface="Arial"/>
              </a:rPr>
              <a:t>(Au Québec, il y a donc une seule institution pour 2 dossiers).</a:t>
            </a:r>
          </a:p>
          <a:p>
            <a:pPr marL="228600" lvl="0" indent="-76200">
              <a:lnSpc>
                <a:spcPct val="80000"/>
              </a:lnSpc>
              <a:spcBef>
                <a:spcPts val="600"/>
              </a:spcBef>
              <a:spcAft>
                <a:spcPts val="600"/>
              </a:spcAft>
              <a:buClr>
                <a:schemeClr val="dk1"/>
              </a:buClr>
              <a:buSzPts val="2400"/>
            </a:pPr>
            <a:endParaRPr lang="fr-CA" sz="1600" dirty="0">
              <a:solidFill>
                <a:srgbClr val="0A0082"/>
              </a:solidFill>
              <a:latin typeface="Calibri" panose="020F0502020204030204" pitchFamily="34" charset="0"/>
              <a:cs typeface="Calibri" panose="020F0502020204030204" pitchFamily="34" charset="0"/>
            </a:endParaRPr>
          </a:p>
          <a:p>
            <a:pPr marL="228600" lvl="0" indent="-5080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50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7CDD5-C6B1-344A-BB8A-8CECB9E17CE4}"/>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législatif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Et l’international</a:t>
            </a:r>
            <a:br>
              <a:rPr lang="en-GB" sz="2400" dirty="0">
                <a:solidFill>
                  <a:srgbClr val="0A0082"/>
                </a:solidFill>
                <a:latin typeface="Arial" panose="020B0604020202020204" pitchFamily="34" charset="0"/>
                <a:cs typeface="Arial" panose="020B0604020202020204" pitchFamily="34" charset="0"/>
              </a:rPr>
            </a:br>
            <a:endParaRPr lang="fr-FR" sz="2400" dirty="0"/>
          </a:p>
        </p:txBody>
      </p:sp>
      <p:sp>
        <p:nvSpPr>
          <p:cNvPr id="5" name="Espace réservé du numéro de diapositive 4">
            <a:extLst>
              <a:ext uri="{FF2B5EF4-FFF2-40B4-BE49-F238E27FC236}">
                <a16:creationId xmlns:a16="http://schemas.microsoft.com/office/drawing/2014/main" id="{7E0BE3B6-84FC-5D46-AB89-DC364497E4D8}"/>
              </a:ext>
            </a:extLst>
          </p:cNvPr>
          <p:cNvSpPr>
            <a:spLocks noGrp="1"/>
          </p:cNvSpPr>
          <p:nvPr>
            <p:ph type="sldNum" sz="quarter" idx="12"/>
          </p:nvPr>
        </p:nvSpPr>
        <p:spPr/>
        <p:txBody>
          <a:bodyPr/>
          <a:lstStyle/>
          <a:p>
            <a:fld id="{5919FA44-07AC-4F45-8D7A-BAB9305D03FE}" type="slidenum">
              <a:rPr lang="fr-FR" smtClean="0"/>
              <a:t>13</a:t>
            </a:fld>
            <a:endParaRPr lang="fr-FR"/>
          </a:p>
        </p:txBody>
      </p:sp>
      <p:grpSp>
        <p:nvGrpSpPr>
          <p:cNvPr id="6" name="Groupe 5">
            <a:extLst>
              <a:ext uri="{FF2B5EF4-FFF2-40B4-BE49-F238E27FC236}">
                <a16:creationId xmlns:a16="http://schemas.microsoft.com/office/drawing/2014/main" id="{2BBAC679-13DF-3A42-8D91-03795AE49C56}"/>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9981049C-2415-B649-A374-3A41843532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B5243B20-CC01-9E49-AC95-E463D549D1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18A729E5-C18F-EB45-B592-FE050161C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5BBE349F-8094-724B-96DF-154969AC0F3A}"/>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AC037F69-7972-8343-9767-60A3AE724B8C}"/>
              </a:ext>
            </a:extLst>
          </p:cNvPr>
          <p:cNvSpPr/>
          <p:nvPr/>
        </p:nvSpPr>
        <p:spPr>
          <a:xfrm>
            <a:off x="732844" y="2363548"/>
            <a:ext cx="6731308" cy="2105192"/>
          </a:xfrm>
          <a:prstGeom prst="rect">
            <a:avLst/>
          </a:prstGeom>
        </p:spPr>
        <p:txBody>
          <a:bodyPr wrap="square">
            <a:spAutoFit/>
          </a:bodyPr>
          <a:lstStyle/>
          <a:p>
            <a:pPr lvl="0">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Le Canada est tenu d’harmoniser la réglementation portant sur la protection de la vie privée (LPRPDÉ) pour tenir compte du RGPD adopté en 2016 </a:t>
            </a:r>
          </a:p>
          <a:p>
            <a:pPr lvl="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RGPD = </a:t>
            </a:r>
            <a:r>
              <a:rPr lang="fr-CA" sz="1800" u="sng" dirty="0">
                <a:solidFill>
                  <a:srgbClr val="0A008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Règlement général sur la protection des données</a:t>
            </a:r>
            <a:r>
              <a:rPr lang="fr-CA" sz="1800" dirty="0">
                <a:solidFill>
                  <a:srgbClr val="0A0082"/>
                </a:solidFill>
                <a:latin typeface="Calibri" panose="020F0502020204030204" pitchFamily="34" charset="0"/>
                <a:cs typeface="Calibri" panose="020F0502020204030204" pitchFamily="34" charset="0"/>
              </a:rPr>
              <a:t>  qui comprend notamment le droit au </a:t>
            </a:r>
            <a:r>
              <a:rPr lang="fr-CA" dirty="0">
                <a:solidFill>
                  <a:srgbClr val="0A0082"/>
                </a:solidFill>
                <a:latin typeface="Calibri" panose="020F0502020204030204" pitchFamily="34" charset="0"/>
                <a:cs typeface="Calibri" panose="020F0502020204030204" pitchFamily="34" charset="0"/>
              </a:rPr>
              <a:t>d</a:t>
            </a:r>
            <a:r>
              <a:rPr lang="fr-CA" sz="1800" dirty="0">
                <a:solidFill>
                  <a:srgbClr val="0A0082"/>
                </a:solidFill>
                <a:latin typeface="Calibri" panose="020F0502020204030204" pitchFamily="34" charset="0"/>
                <a:cs typeface="Calibri" panose="020F0502020204030204" pitchFamily="34" charset="0"/>
              </a:rPr>
              <a:t>éréférencement (à l’oubli)</a:t>
            </a:r>
            <a:endParaRPr lang="fr-CA" sz="1600" dirty="0">
              <a:latin typeface="Calibri" panose="020F0502020204030204" pitchFamily="34" charset="0"/>
              <a:cs typeface="Calibri" panose="020F0502020204030204" pitchFamily="34" charset="0"/>
            </a:endParaRPr>
          </a:p>
          <a:p>
            <a:pPr marL="228600" lvl="0" indent="-50800">
              <a:lnSpc>
                <a:spcPct val="80000"/>
              </a:lnSpc>
              <a:spcBef>
                <a:spcPts val="600"/>
              </a:spcBef>
              <a:spcAft>
                <a:spcPts val="600"/>
              </a:spcAft>
              <a:buClr>
                <a:schemeClr val="dk1"/>
              </a:buClr>
              <a:buSzPts val="2800"/>
            </a:pPr>
            <a:endParaRPr lang="fr-CA" sz="18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32E0D49A-12EF-1749-A892-B488017B48B6}"/>
              </a:ext>
            </a:extLst>
          </p:cNvPr>
          <p:cNvSpPr/>
          <p:nvPr/>
        </p:nvSpPr>
        <p:spPr bwMode="gray">
          <a:xfrm>
            <a:off x="551383" y="1916832"/>
            <a:ext cx="10348845"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459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3"/>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1"/>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A5E44-8781-8549-A37A-CBED18F5DAED}"/>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POLITIQUE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problèmes * (Québec et Canada)  vus par les acteurs institutionnels</a:t>
            </a:r>
            <a:br>
              <a:rPr lang="en-GB" sz="2400" dirty="0">
                <a:solidFill>
                  <a:srgbClr val="0A0082"/>
                </a:solidFill>
                <a:latin typeface="Arial" panose="020B0604020202020204" pitchFamily="34" charset="0"/>
                <a:cs typeface="Arial" panose="020B0604020202020204" pitchFamily="34" charset="0"/>
              </a:rPr>
            </a:br>
            <a:endParaRPr lang="fr-FR" sz="2400" dirty="0"/>
          </a:p>
        </p:txBody>
      </p:sp>
      <p:sp>
        <p:nvSpPr>
          <p:cNvPr id="5" name="Espace réservé du numéro de diapositive 4">
            <a:extLst>
              <a:ext uri="{FF2B5EF4-FFF2-40B4-BE49-F238E27FC236}">
                <a16:creationId xmlns:a16="http://schemas.microsoft.com/office/drawing/2014/main" id="{36B3932E-22B4-514A-AB6A-F6711F6DC1E8}"/>
              </a:ext>
            </a:extLst>
          </p:cNvPr>
          <p:cNvSpPr>
            <a:spLocks noGrp="1"/>
          </p:cNvSpPr>
          <p:nvPr>
            <p:ph type="sldNum" sz="quarter" idx="12"/>
          </p:nvPr>
        </p:nvSpPr>
        <p:spPr/>
        <p:txBody>
          <a:bodyPr/>
          <a:lstStyle/>
          <a:p>
            <a:fld id="{5919FA44-07AC-4F45-8D7A-BAB9305D03FE}" type="slidenum">
              <a:rPr lang="fr-FR" smtClean="0"/>
              <a:t>14</a:t>
            </a:fld>
            <a:endParaRPr lang="fr-FR"/>
          </a:p>
        </p:txBody>
      </p:sp>
      <p:grpSp>
        <p:nvGrpSpPr>
          <p:cNvPr id="6" name="Groupe 5">
            <a:extLst>
              <a:ext uri="{FF2B5EF4-FFF2-40B4-BE49-F238E27FC236}">
                <a16:creationId xmlns:a16="http://schemas.microsoft.com/office/drawing/2014/main" id="{EEAFBD65-D48F-4544-BEC8-6357A5941223}"/>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B91D3DDB-9536-3C41-9E70-494C264406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756D6EAE-E8E9-1E43-B780-6C6451F053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55175681-AE75-294B-9E0F-7E0B99E7FA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2674613E-814B-F746-A94F-21A7E16F6C8F}"/>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FAD27CFB-E547-A141-9D16-72BCBDA8E3B3}"/>
              </a:ext>
            </a:extLst>
          </p:cNvPr>
          <p:cNvSpPr/>
          <p:nvPr/>
        </p:nvSpPr>
        <p:spPr bwMode="gray">
          <a:xfrm>
            <a:off x="551384" y="1916832"/>
            <a:ext cx="7148445"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B765516-2850-514B-9814-A639CE4387B4}"/>
              </a:ext>
            </a:extLst>
          </p:cNvPr>
          <p:cNvSpPr/>
          <p:nvPr/>
        </p:nvSpPr>
        <p:spPr>
          <a:xfrm>
            <a:off x="732844" y="2363548"/>
            <a:ext cx="7054070" cy="4068806"/>
          </a:xfrm>
          <a:prstGeom prst="rect">
            <a:avLst/>
          </a:prstGeom>
        </p:spPr>
        <p:txBody>
          <a:bodyPr wrap="square">
            <a:spAutoFit/>
          </a:bodyPr>
          <a:lstStyle/>
          <a:p>
            <a:pPr lvl="0">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*En réalité, les rapports problématisent et proposent à la fois…</a:t>
            </a:r>
          </a:p>
          <a:p>
            <a:pPr marL="228600" lvl="0" indent="-5080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Rapport de la Commissaire à la vie privée du Canada 2013 (J </a:t>
            </a:r>
            <a:r>
              <a:rPr lang="fr-CA" sz="1800" dirty="0" err="1">
                <a:solidFill>
                  <a:srgbClr val="0A0082"/>
                </a:solidFill>
                <a:latin typeface="Calibri" panose="020F0502020204030204" pitchFamily="34" charset="0"/>
                <a:cs typeface="Calibri" panose="020F0502020204030204" pitchFamily="34" charset="0"/>
              </a:rPr>
              <a:t>Stoddart</a:t>
            </a:r>
            <a:r>
              <a:rPr lang="fr-CA" sz="1800" dirty="0">
                <a:solidFill>
                  <a:srgbClr val="0A0082"/>
                </a:solidFill>
                <a:latin typeface="Calibri" panose="020F0502020204030204" pitchFamily="34" charset="0"/>
                <a:cs typeface="Calibri" panose="020F0502020204030204" pitchFamily="34" charset="0"/>
              </a:rPr>
              <a:t>)</a:t>
            </a:r>
          </a:p>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Rapport du Commissaire à la vie privée du Canada 2015 (D </a:t>
            </a:r>
            <a:r>
              <a:rPr lang="fr-CA" sz="1800" dirty="0" err="1">
                <a:solidFill>
                  <a:srgbClr val="0A0082"/>
                </a:solidFill>
                <a:latin typeface="Calibri" panose="020F0502020204030204" pitchFamily="34" charset="0"/>
                <a:cs typeface="Calibri" panose="020F0502020204030204" pitchFamily="34" charset="0"/>
              </a:rPr>
              <a:t>Therrien</a:t>
            </a:r>
            <a:r>
              <a:rPr lang="fr-CA" sz="1800" dirty="0">
                <a:solidFill>
                  <a:srgbClr val="0A0082"/>
                </a:solidFill>
                <a:latin typeface="Calibri" panose="020F0502020204030204" pitchFamily="34" charset="0"/>
                <a:cs typeface="Calibri" panose="020F0502020204030204" pitchFamily="34" charset="0"/>
              </a:rPr>
              <a:t>)</a:t>
            </a:r>
          </a:p>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Rapport de la Commission d'accès à l'information du Québec. (2016)</a:t>
            </a:r>
          </a:p>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Rapport du Barreau du Québec (2019) Réflexions sur une réforme </a:t>
            </a:r>
          </a:p>
          <a:p>
            <a:pPr lvl="0">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de l’accès à l’information et de la protection des données personnelles </a:t>
            </a:r>
          </a:p>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Métadonnées et vie privée (CVPC 2014)</a:t>
            </a:r>
          </a:p>
          <a:p>
            <a:pPr lvl="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marL="228600" lvl="0" indent="-76200">
              <a:lnSpc>
                <a:spcPct val="80000"/>
              </a:lnSpc>
              <a:spcBef>
                <a:spcPts val="600"/>
              </a:spcBef>
              <a:spcAft>
                <a:spcPts val="600"/>
              </a:spcAft>
              <a:buClr>
                <a:schemeClr val="dk1"/>
              </a:buClr>
              <a:buSzPts val="2400"/>
            </a:pPr>
            <a:endParaRPr lang="fr-CA" sz="1800" dirty="0">
              <a:solidFill>
                <a:srgbClr val="0A0082"/>
              </a:solidFill>
              <a:latin typeface="Calibri" panose="020F0502020204030204" pitchFamily="34" charset="0"/>
              <a:cs typeface="Calibri" panose="020F0502020204030204" pitchFamily="34" charset="0"/>
            </a:endParaRPr>
          </a:p>
          <a:p>
            <a:pPr marL="228600" lvl="0" indent="-5080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542CE81E-1E99-194C-B311-D690197D78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9829" y="2303027"/>
            <a:ext cx="4542035" cy="3026841"/>
          </a:xfrm>
          <a:prstGeom prst="rect">
            <a:avLst/>
          </a:prstGeom>
        </p:spPr>
      </p:pic>
    </p:spTree>
    <p:extLst>
      <p:ext uri="{BB962C8B-B14F-4D97-AF65-F5344CB8AC3E}">
        <p14:creationId xmlns:p14="http://schemas.microsoft.com/office/powerpoint/2010/main" val="12550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7C92F-B55E-2944-A02D-A2258F60C5F7}"/>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politique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solutions (proposées) aux problèmes </a:t>
            </a:r>
            <a:br>
              <a:rPr lang="en-GB" sz="2400" dirty="0">
                <a:solidFill>
                  <a:srgbClr val="0A0082"/>
                </a:solidFill>
                <a:latin typeface="Arial" panose="020B0604020202020204" pitchFamily="34" charset="0"/>
                <a:cs typeface="Arial" panose="020B0604020202020204" pitchFamily="34" charset="0"/>
              </a:rPr>
            </a:br>
            <a:endParaRPr lang="fr-FR" sz="2400" dirty="0"/>
          </a:p>
        </p:txBody>
      </p:sp>
      <p:sp>
        <p:nvSpPr>
          <p:cNvPr id="5" name="Espace réservé du numéro de diapositive 4">
            <a:extLst>
              <a:ext uri="{FF2B5EF4-FFF2-40B4-BE49-F238E27FC236}">
                <a16:creationId xmlns:a16="http://schemas.microsoft.com/office/drawing/2014/main" id="{1E5550BD-6A58-004F-AA91-3EA76CB7FED6}"/>
              </a:ext>
            </a:extLst>
          </p:cNvPr>
          <p:cNvSpPr>
            <a:spLocks noGrp="1"/>
          </p:cNvSpPr>
          <p:nvPr>
            <p:ph type="sldNum" sz="quarter" idx="12"/>
          </p:nvPr>
        </p:nvSpPr>
        <p:spPr/>
        <p:txBody>
          <a:bodyPr/>
          <a:lstStyle/>
          <a:p>
            <a:fld id="{5919FA44-07AC-4F45-8D7A-BAB9305D03FE}" type="slidenum">
              <a:rPr lang="fr-FR" smtClean="0"/>
              <a:t>15</a:t>
            </a:fld>
            <a:endParaRPr lang="fr-FR"/>
          </a:p>
        </p:txBody>
      </p:sp>
      <p:grpSp>
        <p:nvGrpSpPr>
          <p:cNvPr id="6" name="Groupe 5">
            <a:extLst>
              <a:ext uri="{FF2B5EF4-FFF2-40B4-BE49-F238E27FC236}">
                <a16:creationId xmlns:a16="http://schemas.microsoft.com/office/drawing/2014/main" id="{8C07099E-189A-A34C-AA79-D13EECC0EDEB}"/>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5E87F923-50F2-A54C-84E9-7F5650AEE8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E8305434-F83F-AB49-AB0B-F988716FD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85663BA8-85DE-644C-8AD1-FDC18E402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0E64C36A-6502-BE45-B702-1F1CD6013F4F}"/>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FD48DBB5-2B86-AB47-B54C-D32151702CF0}"/>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CF4DF00-43FB-EA49-B092-057B8E8D175E}"/>
              </a:ext>
            </a:extLst>
          </p:cNvPr>
          <p:cNvSpPr/>
          <p:nvPr/>
        </p:nvSpPr>
        <p:spPr>
          <a:xfrm>
            <a:off x="732844" y="2363548"/>
            <a:ext cx="10763756" cy="3287054"/>
          </a:xfrm>
          <a:prstGeom prst="rect">
            <a:avLst/>
          </a:prstGeom>
        </p:spPr>
        <p:txBody>
          <a:bodyPr wrap="square">
            <a:spAutoFit/>
          </a:bodyPr>
          <a:lstStyle/>
          <a:p>
            <a:pPr marL="228600" lvl="0" indent="-228600">
              <a:lnSpc>
                <a:spcPct val="80000"/>
              </a:lnSpc>
              <a:spcBef>
                <a:spcPts val="600"/>
              </a:spcBef>
              <a:spcAft>
                <a:spcPts val="600"/>
              </a:spcAft>
              <a:buClr>
                <a:schemeClr val="dk1"/>
              </a:buClr>
              <a:buSzPts val="2790"/>
              <a:buChar char="•"/>
            </a:pPr>
            <a:r>
              <a:rPr lang="fr-CA" sz="1800" dirty="0">
                <a:solidFill>
                  <a:srgbClr val="0A0082"/>
                </a:solidFill>
                <a:latin typeface="Calibri" panose="020F0502020204030204" pitchFamily="34" charset="0"/>
                <a:cs typeface="Calibri" panose="020F0502020204030204" pitchFamily="34" charset="0"/>
              </a:rPr>
              <a:t>La création d’une identité numérique (proposition </a:t>
            </a:r>
            <a:r>
              <a:rPr lang="fr-CA" sz="1800" dirty="0" err="1">
                <a:solidFill>
                  <a:srgbClr val="0A0082"/>
                </a:solidFill>
                <a:latin typeface="Calibri" panose="020F0502020204030204" pitchFamily="34" charset="0"/>
                <a:cs typeface="Calibri" panose="020F0502020204030204" pitchFamily="34" charset="0"/>
              </a:rPr>
              <a:t>Qc</a:t>
            </a:r>
            <a:r>
              <a:rPr lang="fr-CA" sz="1800" dirty="0">
                <a:solidFill>
                  <a:srgbClr val="0A0082"/>
                </a:solidFill>
                <a:latin typeface="Calibri" panose="020F0502020204030204" pitchFamily="34" charset="0"/>
                <a:cs typeface="Calibri" panose="020F0502020204030204" pitchFamily="34" charset="0"/>
              </a:rPr>
              <a:t>) biométrie</a:t>
            </a:r>
          </a:p>
          <a:p>
            <a:pPr marL="228600" lvl="0" indent="-228600">
              <a:lnSpc>
                <a:spcPct val="80000"/>
              </a:lnSpc>
              <a:spcBef>
                <a:spcPts val="600"/>
              </a:spcBef>
              <a:spcAft>
                <a:spcPts val="600"/>
              </a:spcAft>
              <a:buClr>
                <a:schemeClr val="dk1"/>
              </a:buClr>
              <a:buSzPts val="2790"/>
              <a:buChar char="•"/>
            </a:pPr>
            <a:r>
              <a:rPr lang="fr-CA" sz="1800" dirty="0">
                <a:solidFill>
                  <a:srgbClr val="0A0082"/>
                </a:solidFill>
                <a:latin typeface="Calibri" panose="020F0502020204030204" pitchFamily="34" charset="0"/>
                <a:cs typeface="Calibri" panose="020F0502020204030204" pitchFamily="34" charset="0"/>
              </a:rPr>
              <a:t>Charte canadienne du numérique (fédéral)</a:t>
            </a:r>
            <a:endParaRPr lang="fr-CA" sz="2000"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Clr>
                <a:schemeClr val="dk1"/>
              </a:buClr>
              <a:buSzPts val="2790"/>
              <a:buChar char="•"/>
            </a:pPr>
            <a:r>
              <a:rPr lang="fr-CA" sz="1800" dirty="0">
                <a:solidFill>
                  <a:srgbClr val="0A0082"/>
                </a:solidFill>
                <a:latin typeface="Calibri" panose="020F0502020204030204" pitchFamily="34" charset="0"/>
                <a:cs typeface="Calibri" panose="020F0502020204030204" pitchFamily="34" charset="0"/>
              </a:rPr>
              <a:t>Pour une législation efficace sur la protection des renseignements personnels et l’accès à l’information dans une société guidée par les données (2019)</a:t>
            </a:r>
            <a:endParaRPr lang="fr-CA" sz="2000"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Clr>
                <a:schemeClr val="dk1"/>
              </a:buClr>
              <a:buSzPts val="2790"/>
              <a:buChar char="•"/>
            </a:pPr>
            <a:r>
              <a:rPr lang="fr-CA" sz="1800" dirty="0">
                <a:solidFill>
                  <a:srgbClr val="0A0082"/>
                </a:solidFill>
                <a:latin typeface="Calibri" panose="020F0502020204030204" pitchFamily="34" charset="0"/>
                <a:cs typeface="Calibri" panose="020F0502020204030204" pitchFamily="34" charset="0"/>
              </a:rPr>
              <a:t>Rapport annuel au Parlement 2018-2019 concernant la Loi sur la protection des renseignements personnels et la Loi sur la protection des renseignements personnels et les documents électroniques (Commissaire </a:t>
            </a:r>
            <a:r>
              <a:rPr lang="fr-CA" sz="1800" dirty="0" err="1">
                <a:solidFill>
                  <a:srgbClr val="0A0082"/>
                </a:solidFill>
                <a:latin typeface="Calibri" panose="020F0502020204030204" pitchFamily="34" charset="0"/>
                <a:cs typeface="Calibri" panose="020F0502020204030204" pitchFamily="34" charset="0"/>
              </a:rPr>
              <a:t>Therrien</a:t>
            </a:r>
            <a:r>
              <a:rPr lang="fr-CA" sz="1800" dirty="0">
                <a:solidFill>
                  <a:srgbClr val="0A0082"/>
                </a:solidFill>
                <a:latin typeface="Calibri" panose="020F0502020204030204" pitchFamily="34" charset="0"/>
                <a:cs typeface="Calibri" panose="020F0502020204030204" pitchFamily="34" charset="0"/>
              </a:rPr>
              <a:t> 2019)</a:t>
            </a:r>
          </a:p>
          <a:p>
            <a:pPr lvl="0">
              <a:lnSpc>
                <a:spcPct val="80000"/>
              </a:lnSpc>
              <a:spcBef>
                <a:spcPts val="1000"/>
              </a:spcBef>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marL="228600" lvl="0" indent="-76200">
              <a:lnSpc>
                <a:spcPct val="90000"/>
              </a:lnSpc>
              <a:spcBef>
                <a:spcPts val="1000"/>
              </a:spcBef>
              <a:buClr>
                <a:schemeClr val="dk1"/>
              </a:buClr>
              <a:buSzPts val="2400"/>
            </a:pPr>
            <a:endParaRPr lang="fr-CA" sz="1800" dirty="0">
              <a:solidFill>
                <a:srgbClr val="0A0082"/>
              </a:solidFill>
              <a:latin typeface="Calibri" panose="020F0502020204030204" pitchFamily="34" charset="0"/>
              <a:cs typeface="Calibri" panose="020F0502020204030204" pitchFamily="34" charset="0"/>
            </a:endParaRPr>
          </a:p>
          <a:p>
            <a:pPr marL="228600" lvl="0" indent="-50800">
              <a:lnSpc>
                <a:spcPct val="90000"/>
              </a:lnSpc>
              <a:spcBef>
                <a:spcPts val="1000"/>
              </a:spcBef>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977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053EB-9962-E94D-8800-A048D7858498}"/>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politique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solutions  (Groupe des politiques et de la recherche du CPVP)</a:t>
            </a:r>
            <a:br>
              <a:rPr lang="en-GB"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56212E4C-A901-6B49-97EA-35F620950163}"/>
              </a:ext>
            </a:extLst>
          </p:cNvPr>
          <p:cNvSpPr>
            <a:spLocks noGrp="1"/>
          </p:cNvSpPr>
          <p:nvPr>
            <p:ph type="sldNum" sz="quarter" idx="12"/>
          </p:nvPr>
        </p:nvSpPr>
        <p:spPr/>
        <p:txBody>
          <a:bodyPr/>
          <a:lstStyle/>
          <a:p>
            <a:fld id="{5919FA44-07AC-4F45-8D7A-BAB9305D03FE}" type="slidenum">
              <a:rPr lang="fr-FR" smtClean="0"/>
              <a:t>16</a:t>
            </a:fld>
            <a:endParaRPr lang="fr-FR"/>
          </a:p>
        </p:txBody>
      </p:sp>
      <p:grpSp>
        <p:nvGrpSpPr>
          <p:cNvPr id="6" name="Groupe 5">
            <a:extLst>
              <a:ext uri="{FF2B5EF4-FFF2-40B4-BE49-F238E27FC236}">
                <a16:creationId xmlns:a16="http://schemas.microsoft.com/office/drawing/2014/main" id="{B8106153-A24F-994F-85DB-AC349220527F}"/>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EC198CCE-E24A-874A-81E1-3425109C4A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607B4E1B-5EF5-6243-AA24-73E11BC93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AA2DE18C-ED02-DA4D-A201-4DE2481CDE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A65D8CA6-4E9F-E046-B2D8-F41996D4AB06}"/>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30A007F2-AE2F-A04D-AF71-B26FAC5D03DB}"/>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9B42A18-A674-9D4C-BAA4-830A8D94EA01}"/>
              </a:ext>
            </a:extLst>
          </p:cNvPr>
          <p:cNvSpPr/>
          <p:nvPr/>
        </p:nvSpPr>
        <p:spPr>
          <a:xfrm>
            <a:off x="732844" y="2363548"/>
            <a:ext cx="10763756" cy="4567404"/>
          </a:xfrm>
          <a:prstGeom prst="rect">
            <a:avLst/>
          </a:prstGeom>
        </p:spPr>
        <p:txBody>
          <a:bodyPr wrap="square">
            <a:spAutoFit/>
          </a:bodyPr>
          <a:lstStyle/>
          <a:p>
            <a:pPr lvl="0" algn="just">
              <a:lnSpc>
                <a:spcPct val="80000"/>
              </a:lnSpc>
              <a:spcBef>
                <a:spcPts val="600"/>
              </a:spcBef>
              <a:spcAft>
                <a:spcPts val="600"/>
              </a:spcAft>
              <a:buClr>
                <a:schemeClr val="dk1"/>
              </a:buClr>
              <a:buSzPts val="2380"/>
            </a:pPr>
            <a:r>
              <a:rPr lang="fr-CA" sz="1800" dirty="0">
                <a:solidFill>
                  <a:srgbClr val="0A0082"/>
                </a:solidFill>
                <a:latin typeface="Calibri" panose="020F0502020204030204" pitchFamily="34" charset="0"/>
                <a:cs typeface="Calibri" panose="020F0502020204030204" pitchFamily="34" charset="0"/>
              </a:rPr>
              <a:t>«La discussion portant sur les solutions s’articule autour d’une question clé : </a:t>
            </a:r>
            <a:r>
              <a:rPr lang="fr-CA" sz="1800" b="1" dirty="0">
                <a:solidFill>
                  <a:srgbClr val="0A0082"/>
                </a:solidFill>
                <a:latin typeface="Calibri" panose="020F0502020204030204" pitchFamily="34" charset="0"/>
                <a:cs typeface="Calibri" panose="020F0502020204030204" pitchFamily="34" charset="0"/>
              </a:rPr>
              <a:t>Comment répartir</a:t>
            </a:r>
            <a:r>
              <a:rPr lang="fr-CA" sz="1800" dirty="0">
                <a:solidFill>
                  <a:srgbClr val="0A0082"/>
                </a:solidFill>
                <a:latin typeface="Calibri" panose="020F0502020204030204" pitchFamily="34" charset="0"/>
                <a:cs typeface="Calibri" panose="020F0502020204030204" pitchFamily="34" charset="0"/>
              </a:rPr>
              <a:t> entre les organisations, les personnes, les organismes de réglementation et les législateurs </a:t>
            </a:r>
            <a:r>
              <a:rPr lang="fr-CA" sz="1800" b="1" dirty="0">
                <a:solidFill>
                  <a:srgbClr val="0A0082"/>
                </a:solidFill>
                <a:latin typeface="Calibri" panose="020F0502020204030204" pitchFamily="34" charset="0"/>
                <a:cs typeface="Calibri" panose="020F0502020204030204" pitchFamily="34" charset="0"/>
              </a:rPr>
              <a:t>la responsabilité d’assurer la protection de la vie privée?</a:t>
            </a:r>
            <a:r>
              <a:rPr lang="fr-CA" sz="1800" dirty="0">
                <a:solidFill>
                  <a:srgbClr val="0A0082"/>
                </a:solidFill>
                <a:latin typeface="Calibri" panose="020F0502020204030204" pitchFamily="34" charset="0"/>
                <a:cs typeface="Calibri" panose="020F0502020204030204" pitchFamily="34" charset="0"/>
              </a:rPr>
              <a:t>»</a:t>
            </a:r>
          </a:p>
          <a:p>
            <a:pPr marL="228600" lvl="0" indent="-228600">
              <a:lnSpc>
                <a:spcPct val="80000"/>
              </a:lnSpc>
              <a:spcBef>
                <a:spcPts val="600"/>
              </a:spcBef>
              <a:spcAft>
                <a:spcPts val="600"/>
              </a:spcAft>
              <a:buClr>
                <a:schemeClr val="dk1"/>
              </a:buClr>
              <a:buSzPts val="2380"/>
              <a:buChar char="•"/>
            </a:pPr>
            <a:r>
              <a:rPr lang="fr-CA" sz="1800" dirty="0">
                <a:solidFill>
                  <a:srgbClr val="0A0082"/>
                </a:solidFill>
                <a:latin typeface="Calibri" panose="020F0502020204030204" pitchFamily="34" charset="0"/>
                <a:cs typeface="Calibri" panose="020F0502020204030204" pitchFamily="34" charset="0"/>
              </a:rPr>
              <a:t>Pouvoir de sanction contre les entreprises (financières, administratives)</a:t>
            </a:r>
          </a:p>
          <a:p>
            <a:pPr marL="228600" lvl="0" indent="-228600">
              <a:lnSpc>
                <a:spcPct val="80000"/>
              </a:lnSpc>
              <a:spcBef>
                <a:spcPts val="600"/>
              </a:spcBef>
              <a:spcAft>
                <a:spcPts val="600"/>
              </a:spcAft>
              <a:buClr>
                <a:schemeClr val="dk1"/>
              </a:buClr>
              <a:buSzPts val="2380"/>
              <a:buChar char="•"/>
            </a:pPr>
            <a:r>
              <a:rPr lang="fr-CA" sz="1800" dirty="0">
                <a:solidFill>
                  <a:srgbClr val="0A0082"/>
                </a:solidFill>
                <a:latin typeface="Calibri" panose="020F0502020204030204" pitchFamily="34" charset="0"/>
                <a:cs typeface="Calibri" panose="020F0502020204030204" pitchFamily="34" charset="0"/>
              </a:rPr>
              <a:t>Mieux encadrer les politiques de confidentialité des entreprises (revoir/remplacer le </a:t>
            </a:r>
            <a:r>
              <a:rPr lang="fr-CA" sz="1800" b="1" dirty="0">
                <a:solidFill>
                  <a:srgbClr val="0A0082"/>
                </a:solidFill>
                <a:latin typeface="Calibri" panose="020F0502020204030204" pitchFamily="34" charset="0"/>
                <a:cs typeface="Calibri" panose="020F0502020204030204" pitchFamily="34" charset="0"/>
              </a:rPr>
              <a:t>consentement</a:t>
            </a:r>
            <a:r>
              <a:rPr lang="fr-CA" sz="1800" dirty="0">
                <a:solidFill>
                  <a:srgbClr val="0A0082"/>
                </a:solidFill>
                <a:latin typeface="Calibri" panose="020F0502020204030204" pitchFamily="34" charset="0"/>
                <a:cs typeface="Calibri" panose="020F0502020204030204" pitchFamily="34" charset="0"/>
              </a:rPr>
              <a:t>)</a:t>
            </a:r>
          </a:p>
          <a:p>
            <a:pPr marL="228600" lvl="0" indent="-228600">
              <a:lnSpc>
                <a:spcPct val="80000"/>
              </a:lnSpc>
              <a:spcBef>
                <a:spcPts val="600"/>
              </a:spcBef>
              <a:spcAft>
                <a:spcPts val="600"/>
              </a:spcAft>
              <a:buClr>
                <a:schemeClr val="dk1"/>
              </a:buClr>
              <a:buSzPts val="2380"/>
              <a:buChar char="•"/>
            </a:pPr>
            <a:r>
              <a:rPr lang="fr-CA" sz="1800" dirty="0">
                <a:solidFill>
                  <a:srgbClr val="0A0082"/>
                </a:solidFill>
                <a:latin typeface="Calibri" panose="020F0502020204030204" pitchFamily="34" charset="0"/>
                <a:cs typeface="Calibri" panose="020F0502020204030204" pitchFamily="34" charset="0"/>
              </a:rPr>
              <a:t>Création de comités d’éthique au sein d’entreprises commerciales</a:t>
            </a:r>
          </a:p>
          <a:p>
            <a:pPr marL="228600" lvl="0" indent="-228600">
              <a:lnSpc>
                <a:spcPct val="80000"/>
              </a:lnSpc>
              <a:spcBef>
                <a:spcPts val="600"/>
              </a:spcBef>
              <a:spcAft>
                <a:spcPts val="600"/>
              </a:spcAft>
              <a:buClr>
                <a:schemeClr val="dk1"/>
              </a:buClr>
              <a:buSzPts val="2380"/>
              <a:buChar char="•"/>
            </a:pPr>
            <a:r>
              <a:rPr lang="fr-CA" sz="1800" dirty="0" err="1">
                <a:solidFill>
                  <a:srgbClr val="0A0082"/>
                </a:solidFill>
                <a:latin typeface="Calibri" panose="020F0502020204030204" pitchFamily="34" charset="0"/>
                <a:cs typeface="Calibri" panose="020F0502020204030204" pitchFamily="34" charset="0"/>
              </a:rPr>
              <a:t>Auto-régulation</a:t>
            </a:r>
            <a:r>
              <a:rPr lang="fr-CA" sz="1800" dirty="0">
                <a:solidFill>
                  <a:srgbClr val="0A0082"/>
                </a:solidFill>
                <a:latin typeface="Calibri" panose="020F0502020204030204" pitchFamily="34" charset="0"/>
                <a:cs typeface="Calibri" panose="020F0502020204030204" pitchFamily="34" charset="0"/>
              </a:rPr>
              <a:t> éthique des entreprises / responsabilité démontrable (certification).</a:t>
            </a:r>
          </a:p>
          <a:p>
            <a:pPr marL="228600" lvl="0" indent="-228600">
              <a:lnSpc>
                <a:spcPct val="80000"/>
              </a:lnSpc>
              <a:spcBef>
                <a:spcPts val="600"/>
              </a:spcBef>
              <a:spcAft>
                <a:spcPts val="600"/>
              </a:spcAft>
              <a:buClr>
                <a:schemeClr val="dk1"/>
              </a:buClr>
              <a:buSzPts val="2380"/>
              <a:buChar char="•"/>
            </a:pPr>
            <a:r>
              <a:rPr lang="fr-CA" sz="1800" dirty="0">
                <a:solidFill>
                  <a:srgbClr val="0A0082"/>
                </a:solidFill>
                <a:latin typeface="Calibri" panose="020F0502020204030204" pitchFamily="34" charset="0"/>
                <a:cs typeface="Calibri" panose="020F0502020204030204" pitchFamily="34" charset="0"/>
              </a:rPr>
              <a:t>Création d’une identité numérique sur </a:t>
            </a:r>
            <a:r>
              <a:rPr lang="fr-CA" sz="1800" dirty="0" err="1">
                <a:solidFill>
                  <a:srgbClr val="0A0082"/>
                </a:solidFill>
                <a:latin typeface="Calibri" panose="020F0502020204030204" pitchFamily="34" charset="0"/>
                <a:cs typeface="Calibri" panose="020F0502020204030204" pitchFamily="34" charset="0"/>
              </a:rPr>
              <a:t>blockchain</a:t>
            </a:r>
            <a:r>
              <a:rPr lang="fr-CA" sz="1800" dirty="0">
                <a:solidFill>
                  <a:srgbClr val="0A0082"/>
                </a:solidFill>
                <a:latin typeface="Calibri" panose="020F0502020204030204" pitchFamily="34" charset="0"/>
                <a:cs typeface="Calibri" panose="020F0502020204030204" pitchFamily="34" charset="0"/>
              </a:rPr>
              <a:t> et validée par un tiers</a:t>
            </a:r>
          </a:p>
          <a:p>
            <a:pPr marL="228600" lvl="0" indent="-228600">
              <a:lnSpc>
                <a:spcPct val="80000"/>
              </a:lnSpc>
              <a:spcBef>
                <a:spcPts val="600"/>
              </a:spcBef>
              <a:spcAft>
                <a:spcPts val="600"/>
              </a:spcAft>
              <a:buClr>
                <a:schemeClr val="dk1"/>
              </a:buClr>
              <a:buSzPts val="2380"/>
              <a:buChar char="•"/>
            </a:pPr>
            <a:r>
              <a:rPr lang="fr-CA" sz="1800" dirty="0" err="1">
                <a:solidFill>
                  <a:srgbClr val="0A0082"/>
                </a:solidFill>
                <a:latin typeface="Calibri" panose="020F0502020204030204" pitchFamily="34" charset="0"/>
                <a:cs typeface="Calibri" panose="020F0502020204030204" pitchFamily="34" charset="0"/>
              </a:rPr>
              <a:t>Désidentification</a:t>
            </a:r>
            <a:r>
              <a:rPr lang="fr-CA" sz="1800" dirty="0">
                <a:solidFill>
                  <a:srgbClr val="0A0082"/>
                </a:solidFill>
                <a:latin typeface="Calibri" panose="020F0502020204030204" pitchFamily="34" charset="0"/>
                <a:cs typeface="Calibri" panose="020F0502020204030204" pitchFamily="34" charset="0"/>
              </a:rPr>
              <a:t> des données</a:t>
            </a:r>
          </a:p>
          <a:p>
            <a:pPr marL="228600" lvl="0" indent="-228600">
              <a:lnSpc>
                <a:spcPct val="80000"/>
              </a:lnSpc>
              <a:spcBef>
                <a:spcPts val="600"/>
              </a:spcBef>
              <a:spcAft>
                <a:spcPts val="600"/>
              </a:spcAft>
              <a:buClr>
                <a:schemeClr val="dk1"/>
              </a:buClr>
              <a:buSzPts val="2380"/>
              <a:buChar char="•"/>
            </a:pPr>
            <a:r>
              <a:rPr lang="fr-CA" sz="1800" dirty="0">
                <a:solidFill>
                  <a:srgbClr val="0A0082"/>
                </a:solidFill>
                <a:latin typeface="Calibri" panose="020F0502020204030204" pitchFamily="34" charset="0"/>
                <a:cs typeface="Calibri" panose="020F0502020204030204" pitchFamily="34" charset="0"/>
              </a:rPr>
              <a:t>Protection ciblée en fonction de la sensibilité des données </a:t>
            </a:r>
          </a:p>
          <a:p>
            <a:pPr lvl="0">
              <a:lnSpc>
                <a:spcPct val="80000"/>
              </a:lnSpc>
              <a:spcBef>
                <a:spcPts val="1000"/>
              </a:spcBef>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marL="228600" lvl="0" indent="-76200">
              <a:lnSpc>
                <a:spcPct val="90000"/>
              </a:lnSpc>
              <a:spcBef>
                <a:spcPts val="1000"/>
              </a:spcBef>
              <a:buClr>
                <a:schemeClr val="dk1"/>
              </a:buClr>
              <a:buSzPts val="2400"/>
            </a:pPr>
            <a:endParaRPr lang="fr-CA" sz="1800" dirty="0">
              <a:solidFill>
                <a:srgbClr val="0A0082"/>
              </a:solidFill>
              <a:latin typeface="Calibri" panose="020F0502020204030204" pitchFamily="34" charset="0"/>
              <a:cs typeface="Calibri" panose="020F0502020204030204" pitchFamily="34" charset="0"/>
            </a:endParaRPr>
          </a:p>
          <a:p>
            <a:pPr marL="228600" lvl="0" indent="-50800">
              <a:lnSpc>
                <a:spcPct val="90000"/>
              </a:lnSpc>
              <a:spcBef>
                <a:spcPts val="1000"/>
              </a:spcBef>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D4891E19-5348-4C48-9DBF-3EBB1C669B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7384" y="4365858"/>
            <a:ext cx="2712681" cy="1151312"/>
          </a:xfrm>
          <a:prstGeom prst="rect">
            <a:avLst/>
          </a:prstGeom>
        </p:spPr>
      </p:pic>
    </p:spTree>
    <p:extLst>
      <p:ext uri="{BB962C8B-B14F-4D97-AF65-F5344CB8AC3E}">
        <p14:creationId xmlns:p14="http://schemas.microsoft.com/office/powerpoint/2010/main" val="15194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01211-166A-184A-BDC7-3BBB3468C5F1}"/>
              </a:ext>
            </a:extLst>
          </p:cNvPr>
          <p:cNvSpPr>
            <a:spLocks noGrp="1"/>
          </p:cNvSpPr>
          <p:nvPr>
            <p:ph type="title"/>
          </p:nvPr>
        </p:nvSpPr>
        <p:spPr/>
        <p:txBody>
          <a:bodyPr>
            <a:normAutofit fontScale="90000"/>
          </a:bodyPr>
          <a:lstStyle/>
          <a:p>
            <a:r>
              <a:rPr lang="fr-CA" sz="2400" b="1" dirty="0">
                <a:solidFill>
                  <a:srgbClr val="0A0082"/>
                </a:solidFill>
                <a:latin typeface="Arial" panose="020B0604020202020204" pitchFamily="34" charset="0"/>
                <a:cs typeface="Arial" panose="020B0604020202020204" pitchFamily="34" charset="0"/>
              </a:rPr>
              <a:t>État des lieux politique </a:t>
            </a:r>
            <a:br>
              <a:rPr lang="fr-CA" sz="2400" b="1"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solutions/principes (Le rapport des gardiens sur les applications de traçage)</a:t>
            </a:r>
            <a:br>
              <a:rPr lang="en-GB"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619B62AD-8E54-A44C-8F26-A37BFDFB972F}"/>
              </a:ext>
            </a:extLst>
          </p:cNvPr>
          <p:cNvSpPr>
            <a:spLocks noGrp="1"/>
          </p:cNvSpPr>
          <p:nvPr>
            <p:ph type="sldNum" sz="quarter" idx="12"/>
          </p:nvPr>
        </p:nvSpPr>
        <p:spPr/>
        <p:txBody>
          <a:bodyPr/>
          <a:lstStyle/>
          <a:p>
            <a:fld id="{5919FA44-07AC-4F45-8D7A-BAB9305D03FE}" type="slidenum">
              <a:rPr lang="fr-FR" smtClean="0"/>
              <a:t>17</a:t>
            </a:fld>
            <a:endParaRPr lang="fr-FR"/>
          </a:p>
        </p:txBody>
      </p:sp>
      <p:grpSp>
        <p:nvGrpSpPr>
          <p:cNvPr id="6" name="Groupe 5">
            <a:extLst>
              <a:ext uri="{FF2B5EF4-FFF2-40B4-BE49-F238E27FC236}">
                <a16:creationId xmlns:a16="http://schemas.microsoft.com/office/drawing/2014/main" id="{2A89F58D-52DF-F448-A52E-1059A03800E1}"/>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ED87248B-B8D0-D846-898D-6F481AA3A1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DC4EA664-3F4E-254D-8544-8CD8341D16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C7EE185E-FB67-9848-AE72-A922B6D205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9566F038-7171-B94E-91F5-37C3F8C005E3}"/>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41FCB31-D3A7-DE42-9B3C-4554F252388C}"/>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2CB8163-449C-BC4A-9495-6B2055AC1F89}"/>
              </a:ext>
            </a:extLst>
          </p:cNvPr>
          <p:cNvSpPr/>
          <p:nvPr/>
        </p:nvSpPr>
        <p:spPr>
          <a:xfrm>
            <a:off x="1117600" y="2061029"/>
            <a:ext cx="10379000" cy="4495590"/>
          </a:xfrm>
          <a:prstGeom prst="rect">
            <a:avLst/>
          </a:prstGeom>
        </p:spPr>
        <p:txBody>
          <a:bodyPr wrap="square">
            <a:spAutoFit/>
          </a:bodyPr>
          <a:lstStyle/>
          <a:p>
            <a:pPr lvl="0">
              <a:lnSpc>
                <a:spcPct val="80000"/>
              </a:lnSpc>
              <a:spcBef>
                <a:spcPts val="600"/>
              </a:spcBef>
              <a:spcAft>
                <a:spcPts val="600"/>
              </a:spcAft>
              <a:buClr>
                <a:schemeClr val="dk1"/>
              </a:buClr>
              <a:buSzPts val="2380"/>
            </a:pPr>
            <a:r>
              <a:rPr lang="fr-CA" dirty="0">
                <a:solidFill>
                  <a:srgbClr val="0A0082"/>
                </a:solidFill>
                <a:latin typeface="Calibri" panose="020F0502020204030204" pitchFamily="34" charset="0"/>
                <a:cs typeface="Calibri" panose="020F0502020204030204" pitchFamily="34" charset="0"/>
              </a:rPr>
              <a:t>«Les gouvernements devraient respecter les </a:t>
            </a:r>
            <a:r>
              <a:rPr lang="fr-CA" b="1" dirty="0">
                <a:solidFill>
                  <a:srgbClr val="0A0082"/>
                </a:solidFill>
                <a:latin typeface="Calibri" panose="020F0502020204030204" pitchFamily="34" charset="0"/>
                <a:cs typeface="Calibri" panose="020F0502020204030204" pitchFamily="34" charset="0"/>
              </a:rPr>
              <a:t>principes </a:t>
            </a:r>
            <a:r>
              <a:rPr lang="fr-CA" dirty="0">
                <a:solidFill>
                  <a:srgbClr val="0A0082"/>
                </a:solidFill>
                <a:latin typeface="Calibri" panose="020F0502020204030204" pitchFamily="34" charset="0"/>
                <a:cs typeface="Calibri" panose="020F0502020204030204" pitchFamily="34" charset="0"/>
              </a:rPr>
              <a:t>suivants :</a:t>
            </a:r>
          </a:p>
          <a:p>
            <a:pPr lvl="0">
              <a:lnSpc>
                <a:spcPct val="80000"/>
              </a:lnSpc>
              <a:spcBef>
                <a:spcPts val="600"/>
              </a:spcBef>
              <a:spcAft>
                <a:spcPts val="600"/>
              </a:spcAft>
              <a:buClr>
                <a:schemeClr val="dk1"/>
              </a:buClr>
              <a:buSzPts val="2380"/>
            </a:pPr>
            <a:r>
              <a:rPr lang="fr-CA" b="1" dirty="0">
                <a:solidFill>
                  <a:srgbClr val="0A0082"/>
                </a:solidFill>
                <a:latin typeface="Calibri" panose="020F0502020204030204" pitchFamily="34" charset="0"/>
                <a:cs typeface="Calibri" panose="020F0502020204030204" pitchFamily="34" charset="0"/>
              </a:rPr>
              <a:t>	Consentement et confiance</a:t>
            </a:r>
            <a:endParaRPr lang="fr-CA" sz="2000" b="1"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dirty="0">
                <a:solidFill>
                  <a:srgbClr val="0A0082"/>
                </a:solidFill>
                <a:latin typeface="Calibri" panose="020F0502020204030204" pitchFamily="34" charset="0"/>
                <a:cs typeface="Calibri" panose="020F0502020204030204" pitchFamily="34" charset="0"/>
              </a:rPr>
              <a:t>	Conformité à la loi</a:t>
            </a:r>
            <a:endParaRPr lang="fr-CA" sz="20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b="1" dirty="0">
                <a:solidFill>
                  <a:srgbClr val="0A0082"/>
                </a:solidFill>
                <a:latin typeface="Calibri" panose="020F0502020204030204" pitchFamily="34" charset="0"/>
                <a:cs typeface="Calibri" panose="020F0502020204030204" pitchFamily="34" charset="0"/>
              </a:rPr>
              <a:t>	Nécessité et proportionnalité </a:t>
            </a:r>
            <a:endParaRPr lang="fr-CA" sz="2000" b="1"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dirty="0">
                <a:solidFill>
                  <a:srgbClr val="0A0082"/>
                </a:solidFill>
                <a:latin typeface="Calibri" panose="020F0502020204030204" pitchFamily="34" charset="0"/>
                <a:cs typeface="Calibri" panose="020F0502020204030204" pitchFamily="34" charset="0"/>
              </a:rPr>
              <a:t>	Finalité</a:t>
            </a:r>
            <a:endParaRPr lang="fr-CA" sz="20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dirty="0">
                <a:solidFill>
                  <a:srgbClr val="0A0082"/>
                </a:solidFill>
                <a:latin typeface="Calibri" panose="020F0502020204030204" pitchFamily="34" charset="0"/>
                <a:cs typeface="Calibri" panose="020F0502020204030204" pitchFamily="34" charset="0"/>
              </a:rPr>
              <a:t>	Dépersonnalisation (et prise en compte du risque de </a:t>
            </a:r>
            <a:r>
              <a:rPr lang="fr-CA" dirty="0" err="1">
                <a:solidFill>
                  <a:srgbClr val="0A0082"/>
                </a:solidFill>
                <a:latin typeface="Calibri" panose="020F0502020204030204" pitchFamily="34" charset="0"/>
                <a:cs typeface="Calibri" panose="020F0502020204030204" pitchFamily="34" charset="0"/>
              </a:rPr>
              <a:t>réidentification</a:t>
            </a:r>
            <a:r>
              <a:rPr lang="fr-CA" dirty="0">
                <a:solidFill>
                  <a:srgbClr val="0A0082"/>
                </a:solidFill>
                <a:latin typeface="Calibri" panose="020F0502020204030204" pitchFamily="34" charset="0"/>
                <a:cs typeface="Calibri" panose="020F0502020204030204" pitchFamily="34" charset="0"/>
              </a:rPr>
              <a:t>)</a:t>
            </a:r>
            <a:endParaRPr lang="fr-CA" sz="20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b="1" dirty="0">
                <a:solidFill>
                  <a:srgbClr val="0A0082"/>
                </a:solidFill>
                <a:latin typeface="Calibri" panose="020F0502020204030204" pitchFamily="34" charset="0"/>
                <a:cs typeface="Calibri" panose="020F0502020204030204" pitchFamily="34" charset="0"/>
              </a:rPr>
              <a:t>	Durée limitée des mesures</a:t>
            </a:r>
            <a:endParaRPr lang="fr-CA" sz="2000" b="1"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b="1" dirty="0">
                <a:solidFill>
                  <a:srgbClr val="0A0082"/>
                </a:solidFill>
                <a:latin typeface="Calibri" panose="020F0502020204030204" pitchFamily="34" charset="0"/>
                <a:cs typeface="Calibri" panose="020F0502020204030204" pitchFamily="34" charset="0"/>
              </a:rPr>
              <a:t>	Transparence</a:t>
            </a:r>
            <a:endParaRPr lang="fr-CA" sz="2000" b="1"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dirty="0">
                <a:solidFill>
                  <a:srgbClr val="0A0082"/>
                </a:solidFill>
                <a:latin typeface="Calibri" panose="020F0502020204030204" pitchFamily="34" charset="0"/>
                <a:cs typeface="Calibri" panose="020F0502020204030204" pitchFamily="34" charset="0"/>
              </a:rPr>
              <a:t>	Responsabilité</a:t>
            </a:r>
            <a:endParaRPr lang="fr-CA" sz="20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380"/>
            </a:pPr>
            <a:r>
              <a:rPr lang="fr-CA" dirty="0">
                <a:solidFill>
                  <a:srgbClr val="0A0082"/>
                </a:solidFill>
                <a:latin typeface="Calibri" panose="020F0502020204030204" pitchFamily="34" charset="0"/>
                <a:cs typeface="Calibri" panose="020F0502020204030204" pitchFamily="34" charset="0"/>
              </a:rPr>
              <a:t>	Garanties»</a:t>
            </a:r>
          </a:p>
          <a:p>
            <a:pPr lvl="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marL="228600" lvl="0" indent="-50800">
              <a:lnSpc>
                <a:spcPct val="80000"/>
              </a:lnSpc>
              <a:spcBef>
                <a:spcPts val="1000"/>
              </a:spcBef>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577BF-5D52-7A42-8C7C-41973E2A6AA1}"/>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politique  </a:t>
            </a:r>
            <a:r>
              <a:rPr lang="fr-CA" sz="2400" dirty="0">
                <a:solidFill>
                  <a:srgbClr val="0A0082"/>
                </a:solidFill>
                <a:latin typeface="Arial" panose="020B0604020202020204" pitchFamily="34" charset="0"/>
                <a:cs typeface="Arial" panose="020B0604020202020204" pitchFamily="34" charset="0"/>
              </a:rPr>
              <a:t>– Les problèmes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Transparence (et consentement)</a:t>
            </a:r>
            <a:br>
              <a:rPr lang="fr-CA"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6AA9FDA3-58AC-BA40-991D-FF80074678C3}"/>
              </a:ext>
            </a:extLst>
          </p:cNvPr>
          <p:cNvSpPr>
            <a:spLocks noGrp="1"/>
          </p:cNvSpPr>
          <p:nvPr>
            <p:ph type="sldNum" sz="quarter" idx="12"/>
          </p:nvPr>
        </p:nvSpPr>
        <p:spPr/>
        <p:txBody>
          <a:bodyPr/>
          <a:lstStyle/>
          <a:p>
            <a:fld id="{5919FA44-07AC-4F45-8D7A-BAB9305D03FE}" type="slidenum">
              <a:rPr lang="fr-FR" smtClean="0"/>
              <a:t>18</a:t>
            </a:fld>
            <a:endParaRPr lang="fr-FR"/>
          </a:p>
        </p:txBody>
      </p:sp>
      <p:grpSp>
        <p:nvGrpSpPr>
          <p:cNvPr id="6" name="Groupe 5">
            <a:extLst>
              <a:ext uri="{FF2B5EF4-FFF2-40B4-BE49-F238E27FC236}">
                <a16:creationId xmlns:a16="http://schemas.microsoft.com/office/drawing/2014/main" id="{FDF0204A-9BCF-1D45-B87A-EB7F5372C9DC}"/>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2B21B904-090D-7D41-8F4E-D325898854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268C4114-49BE-2D4A-9EA2-8DC393EDE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A0D4DED6-A590-614A-8DCA-770EB0BB36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9B19999E-7F2E-D340-B004-7E86E6CE23DB}"/>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D99391A-A9D5-DA41-80D4-B9991E3377E7}"/>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2C833E7-20E2-2741-BA95-4C37B7DCF47A}"/>
              </a:ext>
            </a:extLst>
          </p:cNvPr>
          <p:cNvSpPr/>
          <p:nvPr/>
        </p:nvSpPr>
        <p:spPr>
          <a:xfrm>
            <a:off x="732844" y="2024844"/>
            <a:ext cx="10763756" cy="4345164"/>
          </a:xfrm>
          <a:prstGeom prst="rect">
            <a:avLst/>
          </a:prstGeom>
        </p:spPr>
        <p:txBody>
          <a:bodyPr wrap="square">
            <a:spAutoFit/>
          </a:bodyPr>
          <a:lstStyle/>
          <a:p>
            <a:pPr>
              <a:lnSpc>
                <a:spcPct val="80000"/>
              </a:lnSpc>
              <a:spcBef>
                <a:spcPts val="600"/>
              </a:spcBef>
              <a:spcAft>
                <a:spcPts val="600"/>
              </a:spcAft>
              <a:buClr>
                <a:schemeClr val="dk1"/>
              </a:buClr>
              <a:buSzPts val="2380"/>
            </a:pPr>
            <a:r>
              <a:rPr lang="fr-CA" sz="1800" b="1" dirty="0">
                <a:solidFill>
                  <a:srgbClr val="0A0082"/>
                </a:solidFill>
                <a:latin typeface="Calibri" panose="020F0502020204030204" pitchFamily="34" charset="0"/>
                <a:cs typeface="Calibri" panose="020F0502020204030204" pitchFamily="34" charset="0"/>
              </a:rPr>
              <a:t>Consentement et confiance :</a:t>
            </a:r>
          </a:p>
          <a:p>
            <a:pPr>
              <a:lnSpc>
                <a:spcPct val="80000"/>
              </a:lnSpc>
              <a:spcBef>
                <a:spcPts val="600"/>
              </a:spcBef>
              <a:spcAft>
                <a:spcPts val="600"/>
              </a:spcAft>
              <a:buClr>
                <a:schemeClr val="dk1"/>
              </a:buClr>
              <a:buSzPts val="2380"/>
            </a:pPr>
            <a:r>
              <a:rPr lang="fr-CA" sz="1800" dirty="0">
                <a:solidFill>
                  <a:srgbClr val="0A0082"/>
                </a:solidFill>
                <a:latin typeface="Calibri" panose="020F0502020204030204" pitchFamily="34" charset="0"/>
                <a:cs typeface="Calibri" panose="020F0502020204030204" pitchFamily="34" charset="0"/>
              </a:rPr>
              <a:t>«L’utilisation des applications doit être volontaire. Cela sera indispensable pour bâtir la confiance du public. Cette confiance exigera également des gouvernements la démonstration d’un degré élevé de transparence et de responsabilité.»</a:t>
            </a:r>
          </a:p>
          <a:p>
            <a:pPr>
              <a:lnSpc>
                <a:spcPct val="80000"/>
              </a:lnSpc>
              <a:spcBef>
                <a:spcPts val="600"/>
              </a:spcBef>
              <a:spcAft>
                <a:spcPts val="600"/>
              </a:spcAft>
              <a:buClr>
                <a:schemeClr val="dk1"/>
              </a:buClr>
              <a:buSzPts val="2380"/>
            </a:pPr>
            <a:endParaRPr lang="fr-CA" sz="1800" dirty="0">
              <a:solidFill>
                <a:srgbClr val="0A0082"/>
              </a:solidFill>
              <a:latin typeface="Calibri" panose="020F0502020204030204" pitchFamily="34" charset="0"/>
              <a:cs typeface="Calibri" panose="020F0502020204030204" pitchFamily="34" charset="0"/>
            </a:endParaRPr>
          </a:p>
          <a:p>
            <a:pPr>
              <a:lnSpc>
                <a:spcPct val="80000"/>
              </a:lnSpc>
              <a:spcBef>
                <a:spcPts val="600"/>
              </a:spcBef>
              <a:spcAft>
                <a:spcPts val="600"/>
              </a:spcAft>
              <a:buClr>
                <a:schemeClr val="dk1"/>
              </a:buClr>
              <a:buSzPts val="2380"/>
            </a:pPr>
            <a:r>
              <a:rPr lang="fr-CA" sz="1800" b="1" dirty="0">
                <a:solidFill>
                  <a:srgbClr val="0A0082"/>
                </a:solidFill>
                <a:latin typeface="Calibri" panose="020F0502020204030204" pitchFamily="34" charset="0"/>
                <a:cs typeface="Calibri" panose="020F0502020204030204" pitchFamily="34" charset="0"/>
              </a:rPr>
              <a:t>Transparence :</a:t>
            </a:r>
          </a:p>
          <a:p>
            <a:pPr>
              <a:lnSpc>
                <a:spcPct val="80000"/>
              </a:lnSpc>
              <a:spcBef>
                <a:spcPts val="600"/>
              </a:spcBef>
              <a:spcAft>
                <a:spcPts val="600"/>
              </a:spcAft>
              <a:buClr>
                <a:schemeClr val="dk1"/>
              </a:buClr>
              <a:buSzPts val="2380"/>
            </a:pPr>
            <a:r>
              <a:rPr lang="fr-CA" sz="1800" dirty="0">
                <a:solidFill>
                  <a:srgbClr val="0A0082"/>
                </a:solidFill>
                <a:latin typeface="Calibri" panose="020F0502020204030204" pitchFamily="34" charset="0"/>
                <a:cs typeface="Calibri" panose="020F0502020204030204" pitchFamily="34" charset="0"/>
              </a:rPr>
              <a:t>«Les gouvernements devraient indiquer clairement le fondement et les modalités se rapportant aux mesures exceptionnelles. Les Canadiens devraient être pleinement informés des renseignements qui seront recueillis, des utilisations prévues, des personnes ou organisations qui y auront accès, de l’emplacement où ils seront stockés, des mesures prévues pour les protéger pendant la période de conservation ainsi que du moment où ils seront détruits. Les gouvernements devraient réaliser des évaluations des facteurs relatifs à la vie privée (EFVP) ou des analyses rigoureuses de protection de la vie privée, les soumettre à l’examen des commissaires à la protection de la vie privée et en publier de façon proactive un résumé en langage clair.»</a:t>
            </a:r>
          </a:p>
          <a:p>
            <a:pPr marL="228600" lvl="0" indent="-77470">
              <a:lnSpc>
                <a:spcPct val="80000"/>
              </a:lnSpc>
              <a:spcBef>
                <a:spcPts val="600"/>
              </a:spcBef>
              <a:spcAft>
                <a:spcPts val="600"/>
              </a:spcAft>
              <a:buClr>
                <a:schemeClr val="dk1"/>
              </a:buClr>
              <a:buSzPts val="2380"/>
            </a:pPr>
            <a:endParaRPr lang="fr-CA" sz="1800" dirty="0">
              <a:solidFill>
                <a:srgbClr val="0A0082"/>
              </a:solidFill>
              <a:latin typeface="Calibri" panose="020F0502020204030204" pitchFamily="34" charset="0"/>
              <a:cs typeface="Calibri" panose="020F0502020204030204" pitchFamily="34" charset="0"/>
            </a:endParaRPr>
          </a:p>
          <a:p>
            <a:pPr marL="228600" lvl="0" indent="-77470">
              <a:lnSpc>
                <a:spcPct val="80000"/>
              </a:lnSpc>
              <a:spcBef>
                <a:spcPts val="600"/>
              </a:spcBef>
              <a:spcAft>
                <a:spcPts val="600"/>
              </a:spcAft>
              <a:buClr>
                <a:schemeClr val="dk1"/>
              </a:buClr>
              <a:buSzPts val="238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3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B97EA-9859-0141-B15F-B38A22AF6208}"/>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LE PROBLÈME/SOLUTION DE LA TRANSPARENCE</a:t>
            </a:r>
            <a:br>
              <a:rPr lang="fr-CA"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733D6EC7-44B7-A940-818D-09534C617BE8}"/>
              </a:ext>
            </a:extLst>
          </p:cNvPr>
          <p:cNvSpPr>
            <a:spLocks noGrp="1"/>
          </p:cNvSpPr>
          <p:nvPr>
            <p:ph type="sldNum" sz="quarter" idx="12"/>
          </p:nvPr>
        </p:nvSpPr>
        <p:spPr/>
        <p:txBody>
          <a:bodyPr/>
          <a:lstStyle/>
          <a:p>
            <a:fld id="{5919FA44-07AC-4F45-8D7A-BAB9305D03FE}" type="slidenum">
              <a:rPr lang="fr-FR" smtClean="0"/>
              <a:t>19</a:t>
            </a:fld>
            <a:endParaRPr lang="fr-FR"/>
          </a:p>
        </p:txBody>
      </p:sp>
      <p:grpSp>
        <p:nvGrpSpPr>
          <p:cNvPr id="6" name="Groupe 5">
            <a:extLst>
              <a:ext uri="{FF2B5EF4-FFF2-40B4-BE49-F238E27FC236}">
                <a16:creationId xmlns:a16="http://schemas.microsoft.com/office/drawing/2014/main" id="{E6280B04-CCBC-1743-8DC1-F76518ADFB1E}"/>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A4A08316-8099-3740-851B-6B4734D052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5E48CCA8-9F72-C444-9458-F7953ADB24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86E81E0A-A011-F542-BE33-A3233F85A7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EE166036-4471-2546-8987-D308ABB6E2AA}"/>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CB5DDE84-CAB1-8F41-A331-CA932123C3D9}"/>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6B092DF-215F-CD4E-89F4-806D93C5B293}"/>
              </a:ext>
            </a:extLst>
          </p:cNvPr>
          <p:cNvSpPr/>
          <p:nvPr/>
        </p:nvSpPr>
        <p:spPr>
          <a:xfrm>
            <a:off x="732845" y="2274590"/>
            <a:ext cx="6662184" cy="3003899"/>
          </a:xfrm>
          <a:prstGeom prst="rect">
            <a:avLst/>
          </a:prstGeom>
        </p:spPr>
        <p:txBody>
          <a:bodyPr wrap="square">
            <a:spAutoFit/>
          </a:bodyPr>
          <a:lstStyle/>
          <a:p>
            <a:pPr lvl="0">
              <a:lnSpc>
                <a:spcPct val="80000"/>
              </a:lnSpc>
              <a:spcBef>
                <a:spcPts val="600"/>
              </a:spcBef>
              <a:spcAft>
                <a:spcPts val="600"/>
              </a:spcAft>
              <a:buSzPts val="1800"/>
            </a:pPr>
            <a:r>
              <a:rPr lang="fr-CA" sz="1800" dirty="0">
                <a:solidFill>
                  <a:srgbClr val="0A0082"/>
                </a:solidFill>
              </a:rPr>
              <a:t>Qu’est-ce que la transparence ? La typologie d’</a:t>
            </a:r>
            <a:r>
              <a:rPr lang="fr-CA" sz="1800" dirty="0" err="1">
                <a:solidFill>
                  <a:srgbClr val="0A0082"/>
                </a:solidFill>
              </a:rPr>
              <a:t>Etzioni</a:t>
            </a:r>
            <a:endParaRPr lang="fr-CA" sz="1800" dirty="0">
              <a:solidFill>
                <a:srgbClr val="0A0082"/>
              </a:solidFill>
            </a:endParaRPr>
          </a:p>
          <a:p>
            <a:pPr marL="457200" lvl="0">
              <a:lnSpc>
                <a:spcPct val="80000"/>
              </a:lnSpc>
              <a:spcBef>
                <a:spcPts val="600"/>
              </a:spcBef>
              <a:spcAft>
                <a:spcPts val="600"/>
              </a:spcAft>
              <a:buSzPts val="1800"/>
            </a:pPr>
            <a:endParaRPr lang="fr-CA" sz="1600" dirty="0">
              <a:solidFill>
                <a:srgbClr val="0A0082"/>
              </a:solidFill>
            </a:endParaRPr>
          </a:p>
          <a:p>
            <a:pPr marL="457200" lvl="0" indent="-342900">
              <a:lnSpc>
                <a:spcPct val="80000"/>
              </a:lnSpc>
              <a:spcBef>
                <a:spcPts val="600"/>
              </a:spcBef>
              <a:spcAft>
                <a:spcPts val="600"/>
              </a:spcAft>
              <a:buSzPts val="1800"/>
              <a:buChar char="●"/>
            </a:pPr>
            <a:r>
              <a:rPr lang="fr-CA" sz="1800" b="1" dirty="0">
                <a:solidFill>
                  <a:srgbClr val="0A0082"/>
                </a:solidFill>
              </a:rPr>
              <a:t>Transparence sociale</a:t>
            </a:r>
            <a:r>
              <a:rPr lang="fr-CA" sz="1800" dirty="0">
                <a:solidFill>
                  <a:srgbClr val="0A0082"/>
                </a:solidFill>
              </a:rPr>
              <a:t>: informelle, volontaire et affective</a:t>
            </a:r>
          </a:p>
          <a:p>
            <a:pPr marL="457200" lvl="0" indent="-342900">
              <a:lnSpc>
                <a:spcPct val="80000"/>
              </a:lnSpc>
              <a:spcBef>
                <a:spcPts val="600"/>
              </a:spcBef>
              <a:spcAft>
                <a:spcPts val="600"/>
              </a:spcAft>
              <a:buSzPts val="1800"/>
              <a:buChar char="●"/>
            </a:pPr>
            <a:r>
              <a:rPr lang="fr-CA" sz="1800" b="1" dirty="0">
                <a:solidFill>
                  <a:srgbClr val="0A0082"/>
                </a:solidFill>
              </a:rPr>
              <a:t>Transparence publique</a:t>
            </a:r>
            <a:r>
              <a:rPr lang="fr-CA" sz="1800" dirty="0">
                <a:solidFill>
                  <a:srgbClr val="0A0082"/>
                </a:solidFill>
              </a:rPr>
              <a:t>: mandatée, contractuelle, avec </a:t>
            </a:r>
            <a:r>
              <a:rPr lang="fr-CA" dirty="0">
                <a:solidFill>
                  <a:srgbClr val="0A0082"/>
                </a:solidFill>
              </a:rPr>
              <a:t> </a:t>
            </a:r>
            <a:r>
              <a:rPr lang="fr-CA" sz="1800" dirty="0">
                <a:solidFill>
                  <a:srgbClr val="0A0082"/>
                </a:solidFill>
              </a:rPr>
              <a:t>surveillance réglementée </a:t>
            </a:r>
          </a:p>
          <a:p>
            <a:pPr marL="457200" lvl="0" indent="-342900">
              <a:lnSpc>
                <a:spcPct val="80000"/>
              </a:lnSpc>
              <a:spcBef>
                <a:spcPts val="600"/>
              </a:spcBef>
              <a:spcAft>
                <a:spcPts val="600"/>
              </a:spcAft>
              <a:buSzPts val="1800"/>
              <a:buChar char="●"/>
            </a:pPr>
            <a:r>
              <a:rPr lang="fr-CA" sz="1800" b="1" dirty="0">
                <a:solidFill>
                  <a:srgbClr val="0A0082"/>
                </a:solidFill>
              </a:rPr>
              <a:t>Transparence communautaire</a:t>
            </a:r>
            <a:r>
              <a:rPr lang="fr-CA" sz="1800" dirty="0">
                <a:solidFill>
                  <a:srgbClr val="0A0082"/>
                </a:solidFill>
              </a:rPr>
              <a:t>: volontaire, repose sur le partage d'informations, appelant à un engagement communautaire en matière de gouvernance </a:t>
            </a:r>
          </a:p>
          <a:p>
            <a:pPr marL="457200" lvl="0">
              <a:lnSpc>
                <a:spcPct val="80000"/>
              </a:lnSpc>
              <a:spcBef>
                <a:spcPts val="600"/>
              </a:spcBef>
              <a:spcAft>
                <a:spcPts val="600"/>
              </a:spcAft>
              <a:buSzPts val="1800"/>
            </a:pPr>
            <a:r>
              <a:rPr lang="fr-CA" sz="1600" dirty="0">
                <a:solidFill>
                  <a:srgbClr val="0A0082"/>
                </a:solidFill>
              </a:rPr>
              <a:t>(</a:t>
            </a:r>
            <a:r>
              <a:rPr lang="fr-CA" sz="1600" dirty="0" err="1">
                <a:solidFill>
                  <a:srgbClr val="0A0082"/>
                </a:solidFill>
              </a:rPr>
              <a:t>Etzioni</a:t>
            </a:r>
            <a:r>
              <a:rPr lang="fr-CA" sz="1600" dirty="0">
                <a:solidFill>
                  <a:srgbClr val="0A0082"/>
                </a:solidFill>
              </a:rPr>
              <a:t>, </a:t>
            </a:r>
            <a:r>
              <a:rPr lang="fr-CA" sz="1600" dirty="0" err="1">
                <a:solidFill>
                  <a:srgbClr val="0A0082"/>
                </a:solidFill>
              </a:rPr>
              <a:t>Amitai</a:t>
            </a:r>
            <a:r>
              <a:rPr lang="fr-CA" sz="1600" dirty="0">
                <a:solidFill>
                  <a:srgbClr val="0A0082"/>
                </a:solidFill>
              </a:rPr>
              <a:t>. "Is </a:t>
            </a:r>
            <a:r>
              <a:rPr lang="fr-CA" sz="1600" dirty="0" err="1">
                <a:solidFill>
                  <a:srgbClr val="0A0082"/>
                </a:solidFill>
              </a:rPr>
              <a:t>transparency</a:t>
            </a:r>
            <a:r>
              <a:rPr lang="fr-CA" sz="1600" dirty="0">
                <a:solidFill>
                  <a:srgbClr val="0A0082"/>
                </a:solidFill>
              </a:rPr>
              <a:t> the best </a:t>
            </a:r>
            <a:r>
              <a:rPr lang="fr-CA" sz="1600" dirty="0" err="1">
                <a:solidFill>
                  <a:srgbClr val="0A0082"/>
                </a:solidFill>
              </a:rPr>
              <a:t>disinfectant</a:t>
            </a:r>
            <a:r>
              <a:rPr lang="fr-CA" sz="1600" dirty="0">
                <a:solidFill>
                  <a:srgbClr val="0A0082"/>
                </a:solidFill>
              </a:rPr>
              <a:t>?." </a:t>
            </a:r>
            <a:r>
              <a:rPr lang="fr-CA" sz="1600" i="1" dirty="0">
                <a:solidFill>
                  <a:srgbClr val="0A0082"/>
                </a:solidFill>
              </a:rPr>
              <a:t>Journal of </a:t>
            </a:r>
            <a:r>
              <a:rPr lang="fr-CA" sz="1600" i="1" dirty="0" err="1">
                <a:solidFill>
                  <a:srgbClr val="0A0082"/>
                </a:solidFill>
              </a:rPr>
              <a:t>Political</a:t>
            </a:r>
            <a:r>
              <a:rPr lang="fr-CA" sz="1600" i="1" dirty="0">
                <a:solidFill>
                  <a:srgbClr val="0A0082"/>
                </a:solidFill>
              </a:rPr>
              <a:t> </a:t>
            </a:r>
            <a:r>
              <a:rPr lang="fr-CA" sz="1600" i="1" dirty="0" err="1">
                <a:solidFill>
                  <a:srgbClr val="0A0082"/>
                </a:solidFill>
              </a:rPr>
              <a:t>Philosophy</a:t>
            </a:r>
            <a:r>
              <a:rPr lang="fr-CA" sz="1600" dirty="0">
                <a:solidFill>
                  <a:srgbClr val="0A0082"/>
                </a:solidFill>
              </a:rPr>
              <a:t> 18.4 (2010): 389-404.)</a:t>
            </a:r>
            <a:endParaRPr lang="fr-CA" sz="1800" dirty="0">
              <a:solidFill>
                <a:srgbClr val="0A0082"/>
              </a:solidFill>
            </a:endParaRPr>
          </a:p>
        </p:txBody>
      </p:sp>
      <p:pic>
        <p:nvPicPr>
          <p:cNvPr id="14" name="Image 13">
            <a:extLst>
              <a:ext uri="{FF2B5EF4-FFF2-40B4-BE49-F238E27FC236}">
                <a16:creationId xmlns:a16="http://schemas.microsoft.com/office/drawing/2014/main" id="{005D6024-0681-6A41-91FD-510277B569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4995" y="2700618"/>
            <a:ext cx="4717669" cy="2212848"/>
          </a:xfrm>
          <a:prstGeom prst="rect">
            <a:avLst/>
          </a:prstGeom>
        </p:spPr>
      </p:pic>
    </p:spTree>
    <p:extLst>
      <p:ext uri="{BB962C8B-B14F-4D97-AF65-F5344CB8AC3E}">
        <p14:creationId xmlns:p14="http://schemas.microsoft.com/office/powerpoint/2010/main" val="18687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F5E38-17E4-C844-8F30-60DAD0CB4552}"/>
              </a:ext>
            </a:extLst>
          </p:cNvPr>
          <p:cNvSpPr/>
          <p:nvPr/>
        </p:nvSpPr>
        <p:spPr>
          <a:xfrm>
            <a:off x="228600" y="250372"/>
            <a:ext cx="11723914" cy="6242504"/>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D10D234-0592-0D4D-82E1-FFF59DABD5E1}"/>
              </a:ext>
            </a:extLst>
          </p:cNvPr>
          <p:cNvSpPr txBox="1"/>
          <p:nvPr/>
        </p:nvSpPr>
        <p:spPr>
          <a:xfrm>
            <a:off x="239486" y="3156857"/>
            <a:ext cx="7979229" cy="984885"/>
          </a:xfrm>
          <a:prstGeom prst="rect">
            <a:avLst/>
          </a:prstGeom>
          <a:noFill/>
        </p:spPr>
        <p:txBody>
          <a:bodyPr wrap="square" rtlCol="0">
            <a:spAutoFit/>
          </a:bodyPr>
          <a:lstStyle/>
          <a:p>
            <a:r>
              <a:rPr lang="fr-CA" sz="4000" b="1" dirty="0">
                <a:solidFill>
                  <a:srgbClr val="0A0082"/>
                </a:solidFill>
                <a:latin typeface="Arial" panose="020B0604020202020204" pitchFamily="34" charset="0"/>
                <a:cs typeface="Arial" panose="020B0604020202020204" pitchFamily="34" charset="0"/>
              </a:rPr>
              <a:t>Plan de notre intervention</a:t>
            </a:r>
            <a:endParaRPr lang="fr-FR" sz="4000" b="1" dirty="0">
              <a:solidFill>
                <a:srgbClr val="0A0082"/>
              </a:solidFill>
              <a:latin typeface="Arial" panose="020B0604020202020204" pitchFamily="34" charset="0"/>
              <a:cs typeface="Arial" panose="020B0604020202020204" pitchFamily="34" charset="0"/>
            </a:endParaRPr>
          </a:p>
          <a:p>
            <a:endParaRPr lang="fr-FR" b="1" dirty="0"/>
          </a:p>
        </p:txBody>
      </p:sp>
      <p:sp>
        <p:nvSpPr>
          <p:cNvPr id="6" name="ZoneTexte 5">
            <a:extLst>
              <a:ext uri="{FF2B5EF4-FFF2-40B4-BE49-F238E27FC236}">
                <a16:creationId xmlns:a16="http://schemas.microsoft.com/office/drawing/2014/main" id="{75F1C6C2-B9FC-2748-9B3A-083288396ECF}"/>
              </a:ext>
            </a:extLst>
          </p:cNvPr>
          <p:cNvSpPr txBox="1"/>
          <p:nvPr/>
        </p:nvSpPr>
        <p:spPr>
          <a:xfrm>
            <a:off x="7257143" y="250372"/>
            <a:ext cx="4728029" cy="5796459"/>
          </a:xfrm>
          <a:prstGeom prst="rect">
            <a:avLst/>
          </a:prstGeom>
          <a:noFill/>
          <a:ln>
            <a:noFill/>
          </a:ln>
        </p:spPr>
        <p:txBody>
          <a:bodyPr wrap="square" rtlCol="0">
            <a:spAutoFit/>
          </a:bodyPr>
          <a:lstStyle/>
          <a:p>
            <a:endParaRPr lang="fr-CA" dirty="0">
              <a:solidFill>
                <a:srgbClr val="0A0082"/>
              </a:solidFill>
              <a:latin typeface="Arial" panose="020B0604020202020204" pitchFamily="34" charset="0"/>
              <a:cs typeface="Arial" panose="020B0604020202020204" pitchFamily="34" charset="0"/>
            </a:endParaRPr>
          </a:p>
          <a:p>
            <a:pPr lvl="0">
              <a:lnSpc>
                <a:spcPct val="90000"/>
              </a:lnSpc>
              <a:buClr>
                <a:schemeClr val="dk1"/>
              </a:buClr>
              <a:buSzPts val="2800"/>
            </a:pPr>
            <a:r>
              <a:rPr lang="fr-CA" dirty="0">
                <a:solidFill>
                  <a:srgbClr val="0A0082"/>
                </a:solidFill>
                <a:latin typeface="Calibri" panose="020F0502020204030204" pitchFamily="34" charset="0"/>
                <a:cs typeface="Calibri" panose="020F0502020204030204" pitchFamily="34" charset="0"/>
              </a:rPr>
              <a:t>1/ À l’origine de notre intervention </a:t>
            </a:r>
          </a:p>
          <a:p>
            <a:pPr lvl="0">
              <a:lnSpc>
                <a:spcPct val="90000"/>
              </a:lnSpc>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r>
              <a:rPr lang="fr-CA" dirty="0">
                <a:solidFill>
                  <a:srgbClr val="0A0082"/>
                </a:solidFill>
                <a:latin typeface="Calibri" panose="020F0502020204030204" pitchFamily="34" charset="0"/>
                <a:cs typeface="Calibri" panose="020F0502020204030204" pitchFamily="34" charset="0"/>
              </a:rPr>
              <a:t>2/ Les fondements du droit à la vie privée </a:t>
            </a:r>
          </a:p>
          <a:p>
            <a:pPr lvl="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r>
              <a:rPr lang="fr-CA" dirty="0">
                <a:solidFill>
                  <a:srgbClr val="0A0082"/>
                </a:solidFill>
                <a:latin typeface="Calibri" panose="020F0502020204030204" pitchFamily="34" charset="0"/>
                <a:cs typeface="Calibri" panose="020F0502020204030204" pitchFamily="34" charset="0"/>
              </a:rPr>
              <a:t>3/État des lieux législatif </a:t>
            </a:r>
          </a:p>
          <a:p>
            <a:pPr lvl="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r>
              <a:rPr lang="fr-CA" dirty="0">
                <a:solidFill>
                  <a:srgbClr val="0A0082"/>
                </a:solidFill>
                <a:latin typeface="Calibri" panose="020F0502020204030204" pitchFamily="34" charset="0"/>
                <a:cs typeface="Calibri" panose="020F0502020204030204" pitchFamily="34" charset="0"/>
              </a:rPr>
              <a:t>4/ État des lieux politique (problèmes et solutions) </a:t>
            </a:r>
          </a:p>
          <a:p>
            <a:pPr lvl="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r>
              <a:rPr lang="fr-CA" dirty="0">
                <a:solidFill>
                  <a:srgbClr val="0A0082"/>
                </a:solidFill>
                <a:latin typeface="Calibri" panose="020F0502020204030204" pitchFamily="34" charset="0"/>
                <a:cs typeface="Calibri" panose="020F0502020204030204" pitchFamily="34" charset="0"/>
              </a:rPr>
              <a:t>5/ Le problème/solution de la transparence </a:t>
            </a:r>
          </a:p>
          <a:p>
            <a:pPr lvl="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r>
              <a:rPr lang="fr-CA" dirty="0">
                <a:solidFill>
                  <a:srgbClr val="0A0082"/>
                </a:solidFill>
                <a:latin typeface="Calibri" panose="020F0502020204030204" pitchFamily="34" charset="0"/>
                <a:cs typeface="Calibri" panose="020F0502020204030204" pitchFamily="34" charset="0"/>
              </a:rPr>
              <a:t>6/ Étude de cas en temps réel (le traçage de contacts)</a:t>
            </a:r>
          </a:p>
          <a:p>
            <a:pPr lvl="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r>
              <a:rPr lang="fr-CA" dirty="0">
                <a:solidFill>
                  <a:srgbClr val="0A0082"/>
                </a:solidFill>
                <a:latin typeface="Calibri" panose="020F0502020204030204" pitchFamily="34" charset="0"/>
                <a:cs typeface="Calibri" panose="020F0502020204030204" pitchFamily="34" charset="0"/>
              </a:rPr>
              <a:t>7/ Période de questions </a:t>
            </a:r>
          </a:p>
          <a:p>
            <a:endParaRPr lang="fr-FR" dirty="0">
              <a:solidFill>
                <a:srgbClr val="0A0082"/>
              </a:solidFill>
              <a:latin typeface="Montserrat" pitchFamily="2" charset="77"/>
            </a:endParaRPr>
          </a:p>
        </p:txBody>
      </p:sp>
      <p:cxnSp>
        <p:nvCxnSpPr>
          <p:cNvPr id="9" name="Connecteur droit 8">
            <a:extLst>
              <a:ext uri="{FF2B5EF4-FFF2-40B4-BE49-F238E27FC236}">
                <a16:creationId xmlns:a16="http://schemas.microsoft.com/office/drawing/2014/main" id="{C9015729-9963-0941-979D-D31EDFED96F6}"/>
              </a:ext>
            </a:extLst>
          </p:cNvPr>
          <p:cNvCxnSpPr/>
          <p:nvPr/>
        </p:nvCxnSpPr>
        <p:spPr>
          <a:xfrm>
            <a:off x="239486" y="2286000"/>
            <a:ext cx="68072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BDB45CE-66A4-804C-A2DF-E656F23DBD4F}"/>
              </a:ext>
            </a:extLst>
          </p:cNvPr>
          <p:cNvCxnSpPr/>
          <p:nvPr/>
        </p:nvCxnSpPr>
        <p:spPr>
          <a:xfrm flipV="1">
            <a:off x="250372" y="4630057"/>
            <a:ext cx="6926942" cy="508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11">
            <a:extLst>
              <a:ext uri="{FF2B5EF4-FFF2-40B4-BE49-F238E27FC236}">
                <a16:creationId xmlns:a16="http://schemas.microsoft.com/office/drawing/2014/main" id="{C4460E85-3A19-2B40-9190-1EF76EFDC467}"/>
              </a:ext>
            </a:extLst>
          </p:cNvPr>
          <p:cNvSpPr>
            <a:spLocks noGrp="1"/>
          </p:cNvSpPr>
          <p:nvPr>
            <p:ph type="sldNum" sz="quarter" idx="12"/>
          </p:nvPr>
        </p:nvSpPr>
        <p:spPr>
          <a:xfrm>
            <a:off x="-131973" y="2591753"/>
            <a:ext cx="764689" cy="365125"/>
          </a:xfrm>
        </p:spPr>
        <p:txBody>
          <a:bodyPr/>
          <a:lstStyle/>
          <a:p>
            <a:fld id="{5919FA44-07AC-4F45-8D7A-BAB9305D03FE}" type="slidenum">
              <a:rPr lang="fr-FR" smtClean="0"/>
              <a:t>2</a:t>
            </a:fld>
            <a:endParaRPr lang="fr-FR"/>
          </a:p>
        </p:txBody>
      </p:sp>
    </p:spTree>
    <p:extLst>
      <p:ext uri="{BB962C8B-B14F-4D97-AF65-F5344CB8AC3E}">
        <p14:creationId xmlns:p14="http://schemas.microsoft.com/office/powerpoint/2010/main" val="282113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2E79B-80EF-7341-ABF9-272CB350117E}"/>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Le problème/solution </a:t>
            </a:r>
            <a:r>
              <a:rPr lang="fr-CA" sz="2400" dirty="0">
                <a:solidFill>
                  <a:srgbClr val="0A0082"/>
                </a:solidFill>
                <a:latin typeface="Arial" panose="020B0604020202020204" pitchFamily="34" charset="0"/>
                <a:cs typeface="Arial" panose="020B0604020202020204" pitchFamily="34" charset="0"/>
              </a:rPr>
              <a:t>de la transparence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Généalogie de la transparence des plateformes</a:t>
            </a:r>
            <a:br>
              <a:rPr lang="fr-CA"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035859E3-9E77-404F-B1E2-526E7AB6CC1C}"/>
              </a:ext>
            </a:extLst>
          </p:cNvPr>
          <p:cNvSpPr>
            <a:spLocks noGrp="1"/>
          </p:cNvSpPr>
          <p:nvPr>
            <p:ph type="sldNum" sz="quarter" idx="12"/>
          </p:nvPr>
        </p:nvSpPr>
        <p:spPr/>
        <p:txBody>
          <a:bodyPr/>
          <a:lstStyle/>
          <a:p>
            <a:fld id="{5919FA44-07AC-4F45-8D7A-BAB9305D03FE}" type="slidenum">
              <a:rPr lang="fr-FR" smtClean="0"/>
              <a:t>20</a:t>
            </a:fld>
            <a:endParaRPr lang="fr-FR"/>
          </a:p>
        </p:txBody>
      </p:sp>
      <p:grpSp>
        <p:nvGrpSpPr>
          <p:cNvPr id="6" name="Groupe 5">
            <a:extLst>
              <a:ext uri="{FF2B5EF4-FFF2-40B4-BE49-F238E27FC236}">
                <a16:creationId xmlns:a16="http://schemas.microsoft.com/office/drawing/2014/main" id="{F47DDF0D-EC1D-F745-AD82-F9C137E46EEE}"/>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497A7C8C-47DC-DF41-BF87-C00529DCC3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8921326F-41F1-D84A-B5AB-9B3783CA9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19FB4146-1F98-0A44-83DB-81E6ADC450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F8CC2D50-6889-384A-A4FD-5C146C808657}"/>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A25388A-D277-714B-B07C-AB02028E8399}"/>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31388F9-6522-8443-91EE-E7A4CE768025}"/>
              </a:ext>
            </a:extLst>
          </p:cNvPr>
          <p:cNvSpPr/>
          <p:nvPr/>
        </p:nvSpPr>
        <p:spPr>
          <a:xfrm>
            <a:off x="732844" y="2274590"/>
            <a:ext cx="10763756" cy="1729704"/>
          </a:xfrm>
          <a:prstGeom prst="rect">
            <a:avLst/>
          </a:prstGeom>
        </p:spPr>
        <p:txBody>
          <a:bodyPr wrap="square">
            <a:spAutoFit/>
          </a:bodyPr>
          <a:lstStyle/>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En raison de différents facteurs, notamment l’utilisation croissante des plateformes et la gouvernance algorithmique (par les données / par l’intelligence artificielle), les plateformes peuvent être considérées comme des </a:t>
            </a:r>
            <a:r>
              <a:rPr lang="fr-CA" sz="1800" b="1" dirty="0">
                <a:solidFill>
                  <a:srgbClr val="0A0082"/>
                </a:solidFill>
                <a:latin typeface="Calibri" panose="020F0502020204030204" pitchFamily="34" charset="0"/>
                <a:cs typeface="Calibri" panose="020F0502020204030204" pitchFamily="34" charset="0"/>
              </a:rPr>
              <a:t>fiduciaires </a:t>
            </a:r>
            <a:r>
              <a:rPr lang="fr-CA" sz="1800" dirty="0">
                <a:solidFill>
                  <a:srgbClr val="0A0082"/>
                </a:solidFill>
                <a:latin typeface="Calibri" panose="020F0502020204030204" pitchFamily="34" charset="0"/>
                <a:cs typeface="Calibri" panose="020F0502020204030204" pitchFamily="34" charset="0"/>
              </a:rPr>
              <a:t>détenant des informations pour lesquelles elles doivent assumer une  </a:t>
            </a:r>
            <a:r>
              <a:rPr lang="fr-CA" sz="1800" b="1" dirty="0">
                <a:solidFill>
                  <a:srgbClr val="0A0082"/>
                </a:solidFill>
                <a:latin typeface="Calibri" panose="020F0502020204030204" pitchFamily="34" charset="0"/>
                <a:cs typeface="Calibri" panose="020F0502020204030204" pitchFamily="34" charset="0"/>
              </a:rPr>
              <a:t>responsabilité sociale. </a:t>
            </a:r>
          </a:p>
          <a:p>
            <a:pPr lvl="0">
              <a:lnSpc>
                <a:spcPct val="80000"/>
              </a:lnSpc>
              <a:spcBef>
                <a:spcPts val="600"/>
              </a:spcBef>
              <a:spcAft>
                <a:spcPts val="600"/>
              </a:spcAft>
              <a:buSzPts val="1800"/>
            </a:pPr>
            <a:r>
              <a:rPr lang="fr-CA" sz="1800" b="1" dirty="0">
                <a:solidFill>
                  <a:srgbClr val="0A0082"/>
                </a:solidFill>
                <a:latin typeface="Calibri" panose="020F0502020204030204" pitchFamily="34" charset="0"/>
                <a:cs typeface="Calibri" panose="020F0502020204030204" pitchFamily="34" charset="0"/>
              </a:rPr>
              <a:t>Elles sont tenues légalement </a:t>
            </a:r>
            <a:r>
              <a:rPr lang="fr-CA" sz="1800" dirty="0">
                <a:solidFill>
                  <a:srgbClr val="0A0082"/>
                </a:solidFill>
                <a:latin typeface="Calibri" panose="020F0502020204030204" pitchFamily="34" charset="0"/>
                <a:cs typeface="Calibri" panose="020F0502020204030204" pitchFamily="34" charset="0"/>
              </a:rPr>
              <a:t>de partager ces informations et de coopérer avec les États. Pour répondre à des priorités commerciales et au contexte politique, les plateformes développent des </a:t>
            </a:r>
            <a:r>
              <a:rPr lang="fr-CA" sz="1800" b="1" dirty="0">
                <a:solidFill>
                  <a:srgbClr val="0A0082"/>
                </a:solidFill>
                <a:latin typeface="Calibri" panose="020F0502020204030204" pitchFamily="34" charset="0"/>
                <a:cs typeface="Calibri" panose="020F0502020204030204" pitchFamily="34" charset="0"/>
              </a:rPr>
              <a:t>protocoles. </a:t>
            </a:r>
          </a:p>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La </a:t>
            </a:r>
            <a:r>
              <a:rPr lang="fr-CA" sz="1800" b="1" dirty="0">
                <a:solidFill>
                  <a:srgbClr val="0A0082"/>
                </a:solidFill>
                <a:latin typeface="Calibri" panose="020F0502020204030204" pitchFamily="34" charset="0"/>
                <a:cs typeface="Calibri" panose="020F0502020204030204" pitchFamily="34" charset="0"/>
              </a:rPr>
              <a:t>visibilité </a:t>
            </a:r>
            <a:r>
              <a:rPr lang="fr-CA" sz="1800" dirty="0">
                <a:solidFill>
                  <a:srgbClr val="0A0082"/>
                </a:solidFill>
                <a:latin typeface="Calibri" panose="020F0502020204030204" pitchFamily="34" charset="0"/>
                <a:cs typeface="Calibri" panose="020F0502020204030204" pitchFamily="34" charset="0"/>
              </a:rPr>
              <a:t>est constituée comme un facteur de confiance.</a:t>
            </a:r>
          </a:p>
        </p:txBody>
      </p:sp>
    </p:spTree>
    <p:extLst>
      <p:ext uri="{BB962C8B-B14F-4D97-AF65-F5344CB8AC3E}">
        <p14:creationId xmlns:p14="http://schemas.microsoft.com/office/powerpoint/2010/main" val="42442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251BB-6A63-4840-9851-09326B4FB0C9}"/>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Le problème/solution </a:t>
            </a:r>
            <a:r>
              <a:rPr lang="fr-CA" sz="2400" dirty="0">
                <a:solidFill>
                  <a:srgbClr val="0A0082"/>
                </a:solidFill>
                <a:latin typeface="Arial" panose="020B0604020202020204" pitchFamily="34" charset="0"/>
                <a:cs typeface="Arial" panose="020B0604020202020204" pitchFamily="34" charset="0"/>
              </a:rPr>
              <a:t>de la transparence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Rapports de transparence des plateformes </a:t>
            </a:r>
            <a:br>
              <a:rPr lang="fr-CA"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ACE57ADF-8901-F94F-AA5A-E594BF4506CA}"/>
              </a:ext>
            </a:extLst>
          </p:cNvPr>
          <p:cNvSpPr>
            <a:spLocks noGrp="1"/>
          </p:cNvSpPr>
          <p:nvPr>
            <p:ph type="sldNum" sz="quarter" idx="12"/>
          </p:nvPr>
        </p:nvSpPr>
        <p:spPr/>
        <p:txBody>
          <a:bodyPr/>
          <a:lstStyle/>
          <a:p>
            <a:fld id="{5919FA44-07AC-4F45-8D7A-BAB9305D03FE}" type="slidenum">
              <a:rPr lang="fr-FR" smtClean="0"/>
              <a:t>21</a:t>
            </a:fld>
            <a:endParaRPr lang="fr-FR"/>
          </a:p>
        </p:txBody>
      </p:sp>
      <p:grpSp>
        <p:nvGrpSpPr>
          <p:cNvPr id="6" name="Groupe 5">
            <a:extLst>
              <a:ext uri="{FF2B5EF4-FFF2-40B4-BE49-F238E27FC236}">
                <a16:creationId xmlns:a16="http://schemas.microsoft.com/office/drawing/2014/main" id="{7D4EC34C-32B7-674D-935E-C81F711C0229}"/>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53DFCD05-90DF-2D4D-95CC-A9942A9214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F29F0FB5-5E33-7A43-A810-2CB7F40825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689242AF-8E58-7F46-B60B-A8E360C464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FAD752E8-3A53-1948-98AA-512FF80805D6}"/>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8630151-997C-6747-8301-A035445397C0}"/>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oogle Shape;353;g876d818c27_0_1857">
            <a:extLst>
              <a:ext uri="{FF2B5EF4-FFF2-40B4-BE49-F238E27FC236}">
                <a16:creationId xmlns:a16="http://schemas.microsoft.com/office/drawing/2014/main" id="{7143FF4B-8D99-0243-BFCC-95DFB86F1475}"/>
              </a:ext>
            </a:extLst>
          </p:cNvPr>
          <p:cNvGrpSpPr/>
          <p:nvPr/>
        </p:nvGrpSpPr>
        <p:grpSpPr>
          <a:xfrm>
            <a:off x="876860" y="2778016"/>
            <a:ext cx="10763756" cy="1885242"/>
            <a:chOff x="25" y="1527284"/>
            <a:chExt cx="11862124" cy="1805928"/>
          </a:xfrm>
        </p:grpSpPr>
        <p:sp>
          <p:nvSpPr>
            <p:cNvPr id="13" name="Google Shape;354;g876d818c27_0_1857">
              <a:extLst>
                <a:ext uri="{FF2B5EF4-FFF2-40B4-BE49-F238E27FC236}">
                  <a16:creationId xmlns:a16="http://schemas.microsoft.com/office/drawing/2014/main" id="{4C8CD07E-2FAF-354C-8ED9-B06890E4FDB1}"/>
                </a:ext>
              </a:extLst>
            </p:cNvPr>
            <p:cNvSpPr/>
            <p:nvPr/>
          </p:nvSpPr>
          <p:spPr>
            <a:xfrm>
              <a:off x="25"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355;g876d818c27_0_1857">
              <a:extLst>
                <a:ext uri="{FF2B5EF4-FFF2-40B4-BE49-F238E27FC236}">
                  <a16:creationId xmlns:a16="http://schemas.microsoft.com/office/drawing/2014/main" id="{7CB73DD2-5348-5642-920D-7A747046C681}"/>
                </a:ext>
              </a:extLst>
            </p:cNvPr>
            <p:cNvSpPr/>
            <p:nvPr/>
          </p:nvSpPr>
          <p:spPr>
            <a:xfrm rot="-3899322">
              <a:off x="210559"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356;g876d818c27_0_1857">
              <a:extLst>
                <a:ext uri="{FF2B5EF4-FFF2-40B4-BE49-F238E27FC236}">
                  <a16:creationId xmlns:a16="http://schemas.microsoft.com/office/drawing/2014/main" id="{ED344676-58A5-8D47-8773-BDF60D08E185}"/>
                </a:ext>
              </a:extLst>
            </p:cNvPr>
            <p:cNvSpPr txBox="1"/>
            <p:nvPr/>
          </p:nvSpPr>
          <p:spPr>
            <a:xfrm rot="-3899322">
              <a:off x="210559"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2010</a:t>
              </a:r>
              <a:endParaRPr sz="1400" b="0" i="0" u="none" strike="noStrike" cap="none">
                <a:solidFill>
                  <a:srgbClr val="000000"/>
                </a:solidFill>
                <a:latin typeface="Arial"/>
                <a:ea typeface="Arial"/>
                <a:cs typeface="Arial"/>
                <a:sym typeface="Arial"/>
              </a:endParaRPr>
            </a:p>
          </p:txBody>
        </p:sp>
        <p:sp>
          <p:nvSpPr>
            <p:cNvPr id="16" name="Google Shape;357;g876d818c27_0_1857">
              <a:extLst>
                <a:ext uri="{FF2B5EF4-FFF2-40B4-BE49-F238E27FC236}">
                  <a16:creationId xmlns:a16="http://schemas.microsoft.com/office/drawing/2014/main" id="{D4C3E3C5-9039-1044-8B75-251A494BE02F}"/>
                </a:ext>
              </a:extLst>
            </p:cNvPr>
            <p:cNvSpPr/>
            <p:nvPr/>
          </p:nvSpPr>
          <p:spPr>
            <a:xfrm>
              <a:off x="642120" y="2390647"/>
              <a:ext cx="309900" cy="309900"/>
            </a:xfrm>
            <a:prstGeom prst="ellipse">
              <a:avLst/>
            </a:prstGeom>
            <a:solidFill>
              <a:srgbClr val="2E53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358;g876d818c27_0_1857">
              <a:extLst>
                <a:ext uri="{FF2B5EF4-FFF2-40B4-BE49-F238E27FC236}">
                  <a16:creationId xmlns:a16="http://schemas.microsoft.com/office/drawing/2014/main" id="{2F461612-0C80-244D-8E4C-235C5D707AB9}"/>
                </a:ext>
              </a:extLst>
            </p:cNvPr>
            <p:cNvSpPr/>
            <p:nvPr/>
          </p:nvSpPr>
          <p:spPr>
            <a:xfrm rot="-3899471">
              <a:off x="275004"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359;g876d818c27_0_1857">
              <a:extLst>
                <a:ext uri="{FF2B5EF4-FFF2-40B4-BE49-F238E27FC236}">
                  <a16:creationId xmlns:a16="http://schemas.microsoft.com/office/drawing/2014/main" id="{7F58143A-B2F9-0F4D-9B20-C2778268E038}"/>
                </a:ext>
              </a:extLst>
            </p:cNvPr>
            <p:cNvSpPr txBox="1"/>
            <p:nvPr/>
          </p:nvSpPr>
          <p:spPr>
            <a:xfrm rot="-3899471">
              <a:off x="275004"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rgbClr val="FF0000"/>
                  </a:solidFill>
                  <a:latin typeface="Calibri"/>
                  <a:ea typeface="Calibri"/>
                  <a:cs typeface="Calibri"/>
                  <a:sym typeface="Calibri"/>
                </a:rPr>
                <a:t>Google</a:t>
              </a:r>
              <a:endParaRPr sz="1400" b="0" i="0" u="none" strike="noStrike" cap="none">
                <a:solidFill>
                  <a:srgbClr val="000000"/>
                </a:solidFill>
                <a:latin typeface="Arial"/>
                <a:ea typeface="Arial"/>
                <a:cs typeface="Arial"/>
                <a:sym typeface="Arial"/>
              </a:endParaRPr>
            </a:p>
          </p:txBody>
        </p:sp>
        <p:sp>
          <p:nvSpPr>
            <p:cNvPr id="19" name="Google Shape;360;g876d818c27_0_1857">
              <a:extLst>
                <a:ext uri="{FF2B5EF4-FFF2-40B4-BE49-F238E27FC236}">
                  <a16:creationId xmlns:a16="http://schemas.microsoft.com/office/drawing/2014/main" id="{BE3E0DD8-028E-544D-9E6F-1C16D5DCBFF4}"/>
                </a:ext>
              </a:extLst>
            </p:cNvPr>
            <p:cNvSpPr/>
            <p:nvPr/>
          </p:nvSpPr>
          <p:spPr>
            <a:xfrm rot="-3899471">
              <a:off x="677003"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361;g876d818c27_0_1857">
              <a:extLst>
                <a:ext uri="{FF2B5EF4-FFF2-40B4-BE49-F238E27FC236}">
                  <a16:creationId xmlns:a16="http://schemas.microsoft.com/office/drawing/2014/main" id="{63B90FBE-5A83-9747-BB36-6B73E8B9D266}"/>
                </a:ext>
              </a:extLst>
            </p:cNvPr>
            <p:cNvSpPr/>
            <p:nvPr/>
          </p:nvSpPr>
          <p:spPr>
            <a:xfrm>
              <a:off x="997039"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362;g876d818c27_0_1857">
              <a:extLst>
                <a:ext uri="{FF2B5EF4-FFF2-40B4-BE49-F238E27FC236}">
                  <a16:creationId xmlns:a16="http://schemas.microsoft.com/office/drawing/2014/main" id="{9BAC0C44-6597-1B46-900D-3C630EA79D11}"/>
                </a:ext>
              </a:extLst>
            </p:cNvPr>
            <p:cNvSpPr/>
            <p:nvPr/>
          </p:nvSpPr>
          <p:spPr>
            <a:xfrm rot="-3899322">
              <a:off x="1207573"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63;g876d818c27_0_1857">
              <a:extLst>
                <a:ext uri="{FF2B5EF4-FFF2-40B4-BE49-F238E27FC236}">
                  <a16:creationId xmlns:a16="http://schemas.microsoft.com/office/drawing/2014/main" id="{310A3F2F-9830-C844-BBDC-4DFE3170A0F9}"/>
                </a:ext>
              </a:extLst>
            </p:cNvPr>
            <p:cNvSpPr txBox="1"/>
            <p:nvPr/>
          </p:nvSpPr>
          <p:spPr>
            <a:xfrm rot="-3899322">
              <a:off x="1207573"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2011</a:t>
              </a:r>
              <a:endParaRPr sz="1400" b="0" i="0" u="none" strike="noStrike" cap="none">
                <a:solidFill>
                  <a:srgbClr val="000000"/>
                </a:solidFill>
                <a:latin typeface="Arial"/>
                <a:ea typeface="Arial"/>
                <a:cs typeface="Arial"/>
                <a:sym typeface="Arial"/>
              </a:endParaRPr>
            </a:p>
          </p:txBody>
        </p:sp>
        <p:sp>
          <p:nvSpPr>
            <p:cNvPr id="23" name="Google Shape;364;g876d818c27_0_1857">
              <a:extLst>
                <a:ext uri="{FF2B5EF4-FFF2-40B4-BE49-F238E27FC236}">
                  <a16:creationId xmlns:a16="http://schemas.microsoft.com/office/drawing/2014/main" id="{AA723748-BCB4-8342-96E9-3EA10EDA2EFA}"/>
                </a:ext>
              </a:extLst>
            </p:cNvPr>
            <p:cNvSpPr/>
            <p:nvPr/>
          </p:nvSpPr>
          <p:spPr>
            <a:xfrm>
              <a:off x="1639134" y="2390647"/>
              <a:ext cx="309900" cy="309900"/>
            </a:xfrm>
            <a:prstGeom prst="ellipse">
              <a:avLst/>
            </a:prstGeom>
            <a:solidFill>
              <a:srgbClr val="355A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365;g876d818c27_0_1857">
              <a:extLst>
                <a:ext uri="{FF2B5EF4-FFF2-40B4-BE49-F238E27FC236}">
                  <a16:creationId xmlns:a16="http://schemas.microsoft.com/office/drawing/2014/main" id="{51922CAA-0CE1-234B-848C-A3EFEA48418E}"/>
                </a:ext>
              </a:extLst>
            </p:cNvPr>
            <p:cNvSpPr/>
            <p:nvPr/>
          </p:nvSpPr>
          <p:spPr>
            <a:xfrm rot="-3899471">
              <a:off x="1272018"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66;g876d818c27_0_1857">
              <a:extLst>
                <a:ext uri="{FF2B5EF4-FFF2-40B4-BE49-F238E27FC236}">
                  <a16:creationId xmlns:a16="http://schemas.microsoft.com/office/drawing/2014/main" id="{27929069-CFC7-F94D-8D86-7300F5053916}"/>
                </a:ext>
              </a:extLst>
            </p:cNvPr>
            <p:cNvSpPr txBox="1"/>
            <p:nvPr/>
          </p:nvSpPr>
          <p:spPr>
            <a:xfrm rot="-3899471">
              <a:off x="1272018"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LinkedIn</a:t>
              </a:r>
              <a:endParaRPr sz="1400" b="0" i="0" u="none" strike="noStrike" cap="none">
                <a:solidFill>
                  <a:srgbClr val="000000"/>
                </a:solidFill>
                <a:latin typeface="Arial"/>
                <a:ea typeface="Arial"/>
                <a:cs typeface="Arial"/>
                <a:sym typeface="Arial"/>
              </a:endParaRPr>
            </a:p>
          </p:txBody>
        </p:sp>
        <p:sp>
          <p:nvSpPr>
            <p:cNvPr id="26" name="Google Shape;367;g876d818c27_0_1857">
              <a:extLst>
                <a:ext uri="{FF2B5EF4-FFF2-40B4-BE49-F238E27FC236}">
                  <a16:creationId xmlns:a16="http://schemas.microsoft.com/office/drawing/2014/main" id="{39BC5B46-F20D-4341-9426-B77B6B421309}"/>
                </a:ext>
              </a:extLst>
            </p:cNvPr>
            <p:cNvSpPr/>
            <p:nvPr/>
          </p:nvSpPr>
          <p:spPr>
            <a:xfrm rot="-3899471">
              <a:off x="1674017"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368;g876d818c27_0_1857">
              <a:extLst>
                <a:ext uri="{FF2B5EF4-FFF2-40B4-BE49-F238E27FC236}">
                  <a16:creationId xmlns:a16="http://schemas.microsoft.com/office/drawing/2014/main" id="{82DAC263-57BF-E54C-AB9C-4BFBCF923F73}"/>
                </a:ext>
              </a:extLst>
            </p:cNvPr>
            <p:cNvSpPr/>
            <p:nvPr/>
          </p:nvSpPr>
          <p:spPr>
            <a:xfrm>
              <a:off x="1994053"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369;g876d818c27_0_1857">
              <a:extLst>
                <a:ext uri="{FF2B5EF4-FFF2-40B4-BE49-F238E27FC236}">
                  <a16:creationId xmlns:a16="http://schemas.microsoft.com/office/drawing/2014/main" id="{66E73B80-6419-AD42-BAA5-B78A076D9032}"/>
                </a:ext>
              </a:extLst>
            </p:cNvPr>
            <p:cNvSpPr/>
            <p:nvPr/>
          </p:nvSpPr>
          <p:spPr>
            <a:xfrm rot="-3899322">
              <a:off x="2204587"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370;g876d818c27_0_1857">
              <a:extLst>
                <a:ext uri="{FF2B5EF4-FFF2-40B4-BE49-F238E27FC236}">
                  <a16:creationId xmlns:a16="http://schemas.microsoft.com/office/drawing/2014/main" id="{6158B211-1884-CC42-AF31-D735AAD48A3B}"/>
                </a:ext>
              </a:extLst>
            </p:cNvPr>
            <p:cNvSpPr txBox="1"/>
            <p:nvPr/>
          </p:nvSpPr>
          <p:spPr>
            <a:xfrm rot="-3899322">
              <a:off x="2204587"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2012</a:t>
              </a:r>
              <a:endParaRPr sz="1400" b="0" i="0" u="none" strike="noStrike" cap="none">
                <a:solidFill>
                  <a:srgbClr val="000000"/>
                </a:solidFill>
                <a:latin typeface="Arial"/>
                <a:ea typeface="Arial"/>
                <a:cs typeface="Arial"/>
                <a:sym typeface="Arial"/>
              </a:endParaRPr>
            </a:p>
          </p:txBody>
        </p:sp>
        <p:sp>
          <p:nvSpPr>
            <p:cNvPr id="30" name="Google Shape;371;g876d818c27_0_1857">
              <a:extLst>
                <a:ext uri="{FF2B5EF4-FFF2-40B4-BE49-F238E27FC236}">
                  <a16:creationId xmlns:a16="http://schemas.microsoft.com/office/drawing/2014/main" id="{4B4DD002-6283-D04A-B0DD-9DA70DA46428}"/>
                </a:ext>
              </a:extLst>
            </p:cNvPr>
            <p:cNvSpPr/>
            <p:nvPr/>
          </p:nvSpPr>
          <p:spPr>
            <a:xfrm>
              <a:off x="2636148" y="2390647"/>
              <a:ext cx="309900" cy="309900"/>
            </a:xfrm>
            <a:prstGeom prst="ellipse">
              <a:avLst/>
            </a:prstGeom>
            <a:solidFill>
              <a:srgbClr val="3C62A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72;g876d818c27_0_1857">
              <a:extLst>
                <a:ext uri="{FF2B5EF4-FFF2-40B4-BE49-F238E27FC236}">
                  <a16:creationId xmlns:a16="http://schemas.microsoft.com/office/drawing/2014/main" id="{8B5C0575-6F1E-9A41-9322-025D504B8770}"/>
                </a:ext>
              </a:extLst>
            </p:cNvPr>
            <p:cNvSpPr/>
            <p:nvPr/>
          </p:nvSpPr>
          <p:spPr>
            <a:xfrm rot="-3899471">
              <a:off x="2269032"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73;g876d818c27_0_1857">
              <a:extLst>
                <a:ext uri="{FF2B5EF4-FFF2-40B4-BE49-F238E27FC236}">
                  <a16:creationId xmlns:a16="http://schemas.microsoft.com/office/drawing/2014/main" id="{8261EFB3-0313-4C42-B38E-A4E5E50732B7}"/>
                </a:ext>
              </a:extLst>
            </p:cNvPr>
            <p:cNvSpPr txBox="1"/>
            <p:nvPr/>
          </p:nvSpPr>
          <p:spPr>
            <a:xfrm rot="-3899471">
              <a:off x="2269032"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Twitter</a:t>
              </a:r>
              <a:endParaRPr sz="800" b="0" i="0" u="none" strike="noStrike" cap="none">
                <a:solidFill>
                  <a:schemeClr val="dk1"/>
                </a:solidFill>
                <a:latin typeface="Calibri"/>
                <a:ea typeface="Calibri"/>
                <a:cs typeface="Calibri"/>
                <a:sym typeface="Calibri"/>
              </a:endParaRPr>
            </a:p>
          </p:txBody>
        </p:sp>
        <p:sp>
          <p:nvSpPr>
            <p:cNvPr id="33" name="Google Shape;374;g876d818c27_0_1857">
              <a:extLst>
                <a:ext uri="{FF2B5EF4-FFF2-40B4-BE49-F238E27FC236}">
                  <a16:creationId xmlns:a16="http://schemas.microsoft.com/office/drawing/2014/main" id="{19F8626C-B626-3348-980F-89762DEF32C0}"/>
                </a:ext>
              </a:extLst>
            </p:cNvPr>
            <p:cNvSpPr/>
            <p:nvPr/>
          </p:nvSpPr>
          <p:spPr>
            <a:xfrm rot="-3899471">
              <a:off x="2671031"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75;g876d818c27_0_1857">
              <a:extLst>
                <a:ext uri="{FF2B5EF4-FFF2-40B4-BE49-F238E27FC236}">
                  <a16:creationId xmlns:a16="http://schemas.microsoft.com/office/drawing/2014/main" id="{BDFBAB2E-3BB0-954B-8D3A-2E27A99352BE}"/>
                </a:ext>
              </a:extLst>
            </p:cNvPr>
            <p:cNvSpPr/>
            <p:nvPr/>
          </p:nvSpPr>
          <p:spPr>
            <a:xfrm>
              <a:off x="2991019" y="2390647"/>
              <a:ext cx="309900" cy="309900"/>
            </a:xfrm>
            <a:prstGeom prst="ellipse">
              <a:avLst/>
            </a:prstGeom>
            <a:solidFill>
              <a:srgbClr val="436AB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76;g876d818c27_0_1857">
              <a:extLst>
                <a:ext uri="{FF2B5EF4-FFF2-40B4-BE49-F238E27FC236}">
                  <a16:creationId xmlns:a16="http://schemas.microsoft.com/office/drawing/2014/main" id="{D381CE06-5156-9144-9DFE-C9CCBAFABA1F}"/>
                </a:ext>
              </a:extLst>
            </p:cNvPr>
            <p:cNvSpPr/>
            <p:nvPr/>
          </p:nvSpPr>
          <p:spPr>
            <a:xfrm rot="-3899471">
              <a:off x="2623903"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77;g876d818c27_0_1857">
              <a:extLst>
                <a:ext uri="{FF2B5EF4-FFF2-40B4-BE49-F238E27FC236}">
                  <a16:creationId xmlns:a16="http://schemas.microsoft.com/office/drawing/2014/main" id="{DBA70F5D-9C75-2C4A-91A6-8D74944E7230}"/>
                </a:ext>
              </a:extLst>
            </p:cNvPr>
            <p:cNvSpPr txBox="1"/>
            <p:nvPr/>
          </p:nvSpPr>
          <p:spPr>
            <a:xfrm rot="-3899471">
              <a:off x="2623903"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Dropbox</a:t>
              </a:r>
              <a:endParaRPr sz="1400" b="0" i="0" u="none" strike="noStrike" cap="none">
                <a:solidFill>
                  <a:srgbClr val="000000"/>
                </a:solidFill>
                <a:latin typeface="Arial"/>
                <a:ea typeface="Arial"/>
                <a:cs typeface="Arial"/>
                <a:sym typeface="Arial"/>
              </a:endParaRPr>
            </a:p>
          </p:txBody>
        </p:sp>
        <p:sp>
          <p:nvSpPr>
            <p:cNvPr id="37" name="Google Shape;378;g876d818c27_0_1857">
              <a:extLst>
                <a:ext uri="{FF2B5EF4-FFF2-40B4-BE49-F238E27FC236}">
                  <a16:creationId xmlns:a16="http://schemas.microsoft.com/office/drawing/2014/main" id="{C0FF53BF-624B-EA40-AB04-359C01094BBF}"/>
                </a:ext>
              </a:extLst>
            </p:cNvPr>
            <p:cNvSpPr/>
            <p:nvPr/>
          </p:nvSpPr>
          <p:spPr>
            <a:xfrm rot="-3899471">
              <a:off x="3025903"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79;g876d818c27_0_1857">
              <a:extLst>
                <a:ext uri="{FF2B5EF4-FFF2-40B4-BE49-F238E27FC236}">
                  <a16:creationId xmlns:a16="http://schemas.microsoft.com/office/drawing/2014/main" id="{EC68B5DD-D0BE-C14F-91A2-FB9204BE576E}"/>
                </a:ext>
              </a:extLst>
            </p:cNvPr>
            <p:cNvSpPr/>
            <p:nvPr/>
          </p:nvSpPr>
          <p:spPr>
            <a:xfrm>
              <a:off x="3345938"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80;g876d818c27_0_1857">
              <a:extLst>
                <a:ext uri="{FF2B5EF4-FFF2-40B4-BE49-F238E27FC236}">
                  <a16:creationId xmlns:a16="http://schemas.microsoft.com/office/drawing/2014/main" id="{C6392006-3A71-844F-B82D-A00AAEB828AD}"/>
                </a:ext>
              </a:extLst>
            </p:cNvPr>
            <p:cNvSpPr/>
            <p:nvPr/>
          </p:nvSpPr>
          <p:spPr>
            <a:xfrm rot="-3899322">
              <a:off x="3556473"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381;g876d818c27_0_1857">
              <a:extLst>
                <a:ext uri="{FF2B5EF4-FFF2-40B4-BE49-F238E27FC236}">
                  <a16:creationId xmlns:a16="http://schemas.microsoft.com/office/drawing/2014/main" id="{6B06F522-6573-314B-AEDF-9DD169F23EB7}"/>
                </a:ext>
              </a:extLst>
            </p:cNvPr>
            <p:cNvSpPr txBox="1"/>
            <p:nvPr/>
          </p:nvSpPr>
          <p:spPr>
            <a:xfrm rot="-3899322">
              <a:off x="3556473"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2013</a:t>
              </a:r>
              <a:endParaRPr sz="1400" b="0" i="0" u="none" strike="noStrike" cap="none">
                <a:solidFill>
                  <a:srgbClr val="000000"/>
                </a:solidFill>
                <a:latin typeface="Arial"/>
                <a:ea typeface="Arial"/>
                <a:cs typeface="Arial"/>
                <a:sym typeface="Arial"/>
              </a:endParaRPr>
            </a:p>
          </p:txBody>
        </p:sp>
        <p:sp>
          <p:nvSpPr>
            <p:cNvPr id="41" name="Google Shape;382;g876d818c27_0_1857">
              <a:extLst>
                <a:ext uri="{FF2B5EF4-FFF2-40B4-BE49-F238E27FC236}">
                  <a16:creationId xmlns:a16="http://schemas.microsoft.com/office/drawing/2014/main" id="{5177CCAD-A099-6844-83B0-26A221E8ADBC}"/>
                </a:ext>
              </a:extLst>
            </p:cNvPr>
            <p:cNvSpPr/>
            <p:nvPr/>
          </p:nvSpPr>
          <p:spPr>
            <a:xfrm>
              <a:off x="3988034" y="2390647"/>
              <a:ext cx="309900" cy="309900"/>
            </a:xfrm>
            <a:prstGeom prst="ellipse">
              <a:avLst/>
            </a:prstGeom>
            <a:solidFill>
              <a:srgbClr val="5477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383;g876d818c27_0_1857">
              <a:extLst>
                <a:ext uri="{FF2B5EF4-FFF2-40B4-BE49-F238E27FC236}">
                  <a16:creationId xmlns:a16="http://schemas.microsoft.com/office/drawing/2014/main" id="{7AF46373-A808-384B-A9CE-B476432EFC24}"/>
                </a:ext>
              </a:extLst>
            </p:cNvPr>
            <p:cNvSpPr/>
            <p:nvPr/>
          </p:nvSpPr>
          <p:spPr>
            <a:xfrm rot="-3899471">
              <a:off x="3620918"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384;g876d818c27_0_1857">
              <a:extLst>
                <a:ext uri="{FF2B5EF4-FFF2-40B4-BE49-F238E27FC236}">
                  <a16:creationId xmlns:a16="http://schemas.microsoft.com/office/drawing/2014/main" id="{83E0A261-C274-D54F-88F8-5AA7DCA25EB3}"/>
                </a:ext>
              </a:extLst>
            </p:cNvPr>
            <p:cNvSpPr txBox="1"/>
            <p:nvPr/>
          </p:nvSpPr>
          <p:spPr>
            <a:xfrm rot="-3899471">
              <a:off x="3620918"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Apple</a:t>
              </a:r>
              <a:endParaRPr sz="1400" b="0" i="0" u="none" strike="noStrike" cap="none">
                <a:solidFill>
                  <a:srgbClr val="000000"/>
                </a:solidFill>
                <a:latin typeface="Arial"/>
                <a:ea typeface="Arial"/>
                <a:cs typeface="Arial"/>
                <a:sym typeface="Arial"/>
              </a:endParaRPr>
            </a:p>
          </p:txBody>
        </p:sp>
        <p:sp>
          <p:nvSpPr>
            <p:cNvPr id="44" name="Google Shape;385;g876d818c27_0_1857">
              <a:extLst>
                <a:ext uri="{FF2B5EF4-FFF2-40B4-BE49-F238E27FC236}">
                  <a16:creationId xmlns:a16="http://schemas.microsoft.com/office/drawing/2014/main" id="{560F07B0-7205-3E41-9B15-2F54D20F9E41}"/>
                </a:ext>
              </a:extLst>
            </p:cNvPr>
            <p:cNvSpPr/>
            <p:nvPr/>
          </p:nvSpPr>
          <p:spPr>
            <a:xfrm rot="-3899471">
              <a:off x="4022917"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386;g876d818c27_0_1857">
              <a:extLst>
                <a:ext uri="{FF2B5EF4-FFF2-40B4-BE49-F238E27FC236}">
                  <a16:creationId xmlns:a16="http://schemas.microsoft.com/office/drawing/2014/main" id="{DE711187-436B-BB48-8717-530F275A8B7C}"/>
                </a:ext>
              </a:extLst>
            </p:cNvPr>
            <p:cNvSpPr/>
            <p:nvPr/>
          </p:nvSpPr>
          <p:spPr>
            <a:xfrm>
              <a:off x="4342905" y="2390647"/>
              <a:ext cx="309900" cy="309900"/>
            </a:xfrm>
            <a:prstGeom prst="ellipse">
              <a:avLst/>
            </a:prstGeom>
            <a:solidFill>
              <a:srgbClr val="6682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387;g876d818c27_0_1857">
              <a:extLst>
                <a:ext uri="{FF2B5EF4-FFF2-40B4-BE49-F238E27FC236}">
                  <a16:creationId xmlns:a16="http://schemas.microsoft.com/office/drawing/2014/main" id="{3BE17017-06DE-7E47-8A4D-685A68805839}"/>
                </a:ext>
              </a:extLst>
            </p:cNvPr>
            <p:cNvSpPr/>
            <p:nvPr/>
          </p:nvSpPr>
          <p:spPr>
            <a:xfrm rot="-3899471">
              <a:off x="3975789"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388;g876d818c27_0_1857">
              <a:extLst>
                <a:ext uri="{FF2B5EF4-FFF2-40B4-BE49-F238E27FC236}">
                  <a16:creationId xmlns:a16="http://schemas.microsoft.com/office/drawing/2014/main" id="{847949D9-9D68-D942-ADE4-BC58D70DD15B}"/>
                </a:ext>
              </a:extLst>
            </p:cNvPr>
            <p:cNvSpPr txBox="1"/>
            <p:nvPr/>
          </p:nvSpPr>
          <p:spPr>
            <a:xfrm rot="-3899471">
              <a:off x="3975789" y="2822042"/>
              <a:ext cx="642212" cy="30949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Clr>
                  <a:srgbClr val="000000"/>
                </a:buClr>
                <a:buSzPts val="1100"/>
                <a:buFont typeface="Arial"/>
                <a:buNone/>
              </a:pPr>
              <a:r>
                <a:rPr lang="fr-CA" sz="1100" b="0" i="0" u="none" strike="noStrike" cap="none">
                  <a:solidFill>
                    <a:srgbClr val="FF0000"/>
                  </a:solidFill>
                  <a:latin typeface="Calibri"/>
                  <a:ea typeface="Calibri"/>
                  <a:cs typeface="Calibri"/>
                  <a:sym typeface="Calibri"/>
                </a:rPr>
                <a:t>Facebook</a:t>
              </a:r>
              <a:endParaRPr sz="1400" b="0" i="0" u="none" strike="noStrike" cap="none">
                <a:solidFill>
                  <a:srgbClr val="000000"/>
                </a:solidFill>
                <a:latin typeface="Arial"/>
                <a:ea typeface="Arial"/>
                <a:cs typeface="Arial"/>
                <a:sym typeface="Arial"/>
              </a:endParaRPr>
            </a:p>
          </p:txBody>
        </p:sp>
        <p:sp>
          <p:nvSpPr>
            <p:cNvPr id="48" name="Google Shape;389;g876d818c27_0_1857">
              <a:extLst>
                <a:ext uri="{FF2B5EF4-FFF2-40B4-BE49-F238E27FC236}">
                  <a16:creationId xmlns:a16="http://schemas.microsoft.com/office/drawing/2014/main" id="{54FA97B6-05F7-494A-9674-03241A0E449B}"/>
                </a:ext>
              </a:extLst>
            </p:cNvPr>
            <p:cNvSpPr/>
            <p:nvPr/>
          </p:nvSpPr>
          <p:spPr>
            <a:xfrm rot="-3899471">
              <a:off x="4377789"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390;g876d818c27_0_1857">
              <a:extLst>
                <a:ext uri="{FF2B5EF4-FFF2-40B4-BE49-F238E27FC236}">
                  <a16:creationId xmlns:a16="http://schemas.microsoft.com/office/drawing/2014/main" id="{596BE3DE-ABCE-0C47-90C2-E8DB97103676}"/>
                </a:ext>
              </a:extLst>
            </p:cNvPr>
            <p:cNvSpPr/>
            <p:nvPr/>
          </p:nvSpPr>
          <p:spPr>
            <a:xfrm>
              <a:off x="4697776" y="2390647"/>
              <a:ext cx="309900" cy="309900"/>
            </a:xfrm>
            <a:prstGeom prst="ellipse">
              <a:avLst/>
            </a:prstGeom>
            <a:solidFill>
              <a:srgbClr val="768F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391;g876d818c27_0_1857">
              <a:extLst>
                <a:ext uri="{FF2B5EF4-FFF2-40B4-BE49-F238E27FC236}">
                  <a16:creationId xmlns:a16="http://schemas.microsoft.com/office/drawing/2014/main" id="{077210C8-9B8E-514D-BB3D-09BFD273B8D4}"/>
                </a:ext>
              </a:extLst>
            </p:cNvPr>
            <p:cNvSpPr/>
            <p:nvPr/>
          </p:nvSpPr>
          <p:spPr>
            <a:xfrm rot="-3899471">
              <a:off x="4330660"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392;g876d818c27_0_1857">
              <a:extLst>
                <a:ext uri="{FF2B5EF4-FFF2-40B4-BE49-F238E27FC236}">
                  <a16:creationId xmlns:a16="http://schemas.microsoft.com/office/drawing/2014/main" id="{B1E3D797-EC4E-4E4E-BED4-1A31CC01D933}"/>
                </a:ext>
              </a:extLst>
            </p:cNvPr>
            <p:cNvSpPr txBox="1"/>
            <p:nvPr/>
          </p:nvSpPr>
          <p:spPr>
            <a:xfrm rot="-3899471">
              <a:off x="4330660"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dirty="0">
                  <a:solidFill>
                    <a:schemeClr val="dk1"/>
                  </a:solidFill>
                  <a:latin typeface="Calibri"/>
                  <a:ea typeface="Calibri"/>
                  <a:cs typeface="Calibri"/>
                  <a:sym typeface="Calibri"/>
                </a:rPr>
                <a:t>Internet</a:t>
              </a:r>
              <a:r>
                <a:rPr lang="fr-CA" sz="800" b="0" i="0" u="none" strike="noStrike" cap="none" dirty="0">
                  <a:solidFill>
                    <a:schemeClr val="dk1"/>
                  </a:solidFill>
                  <a:latin typeface="Calibri"/>
                  <a:ea typeface="Calibri"/>
                  <a:cs typeface="Calibri"/>
                  <a:sym typeface="Calibri"/>
                </a:rPr>
                <a:t> </a:t>
              </a:r>
              <a:r>
                <a:rPr lang="fr-CA" sz="1200" b="0" i="0" u="none" strike="noStrike" cap="none" dirty="0">
                  <a:solidFill>
                    <a:schemeClr val="dk1"/>
                  </a:solidFill>
                  <a:latin typeface="Calibri"/>
                  <a:ea typeface="Calibri"/>
                  <a:cs typeface="Calibri"/>
                  <a:sym typeface="Calibri"/>
                </a:rPr>
                <a:t>Archive</a:t>
              </a:r>
              <a:endParaRPr sz="1400" b="0" i="0" u="none" strike="noStrike" cap="none" dirty="0">
                <a:solidFill>
                  <a:srgbClr val="000000"/>
                </a:solidFill>
                <a:latin typeface="Arial"/>
                <a:ea typeface="Arial"/>
                <a:cs typeface="Arial"/>
                <a:sym typeface="Arial"/>
              </a:endParaRPr>
            </a:p>
          </p:txBody>
        </p:sp>
        <p:sp>
          <p:nvSpPr>
            <p:cNvPr id="52" name="Google Shape;393;g876d818c27_0_1857">
              <a:extLst>
                <a:ext uri="{FF2B5EF4-FFF2-40B4-BE49-F238E27FC236}">
                  <a16:creationId xmlns:a16="http://schemas.microsoft.com/office/drawing/2014/main" id="{512C5ABB-B0E7-E140-9413-7DC441B47B27}"/>
                </a:ext>
              </a:extLst>
            </p:cNvPr>
            <p:cNvSpPr/>
            <p:nvPr/>
          </p:nvSpPr>
          <p:spPr>
            <a:xfrm rot="-3899471">
              <a:off x="4732660"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394;g876d818c27_0_1857">
              <a:extLst>
                <a:ext uri="{FF2B5EF4-FFF2-40B4-BE49-F238E27FC236}">
                  <a16:creationId xmlns:a16="http://schemas.microsoft.com/office/drawing/2014/main" id="{8F9CE56A-7EAB-9843-9021-58FD0BF854F1}"/>
                </a:ext>
              </a:extLst>
            </p:cNvPr>
            <p:cNvSpPr/>
            <p:nvPr/>
          </p:nvSpPr>
          <p:spPr>
            <a:xfrm>
              <a:off x="5045285" y="2390647"/>
              <a:ext cx="309900" cy="309900"/>
            </a:xfrm>
            <a:prstGeom prst="ellipse">
              <a:avLst/>
            </a:prstGeom>
            <a:solidFill>
              <a:srgbClr val="879B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395;g876d818c27_0_1857">
              <a:extLst>
                <a:ext uri="{FF2B5EF4-FFF2-40B4-BE49-F238E27FC236}">
                  <a16:creationId xmlns:a16="http://schemas.microsoft.com/office/drawing/2014/main" id="{74684FDD-FFA9-674E-AF77-3572AE2043E2}"/>
                </a:ext>
              </a:extLst>
            </p:cNvPr>
            <p:cNvSpPr/>
            <p:nvPr/>
          </p:nvSpPr>
          <p:spPr>
            <a:xfrm rot="-3900457">
              <a:off x="4681385" y="2828766"/>
              <a:ext cx="635506" cy="2963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396;g876d818c27_0_1857">
              <a:extLst>
                <a:ext uri="{FF2B5EF4-FFF2-40B4-BE49-F238E27FC236}">
                  <a16:creationId xmlns:a16="http://schemas.microsoft.com/office/drawing/2014/main" id="{CCDE330F-E772-1941-B746-8FF3DF6D938E}"/>
                </a:ext>
              </a:extLst>
            </p:cNvPr>
            <p:cNvSpPr txBox="1"/>
            <p:nvPr/>
          </p:nvSpPr>
          <p:spPr>
            <a:xfrm rot="-3900457">
              <a:off x="4681385" y="2828766"/>
              <a:ext cx="635506" cy="296340"/>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Clr>
                  <a:srgbClr val="000000"/>
                </a:buClr>
                <a:buSzPts val="1100"/>
                <a:buFont typeface="Arial"/>
                <a:buNone/>
              </a:pPr>
              <a:r>
                <a:rPr lang="fr-CA" sz="1100" b="0" i="0" u="none" strike="noStrike" cap="none">
                  <a:solidFill>
                    <a:srgbClr val="FF0000"/>
                  </a:solidFill>
                  <a:latin typeface="Calibri"/>
                  <a:ea typeface="Calibri"/>
                  <a:cs typeface="Calibri"/>
                  <a:sym typeface="Calibri"/>
                </a:rPr>
                <a:t>Microsoft</a:t>
              </a:r>
              <a:endParaRPr sz="1400" b="0" i="0" u="none" strike="noStrike" cap="none">
                <a:solidFill>
                  <a:srgbClr val="000000"/>
                </a:solidFill>
                <a:latin typeface="Arial"/>
                <a:ea typeface="Arial"/>
                <a:cs typeface="Arial"/>
                <a:sym typeface="Arial"/>
              </a:endParaRPr>
            </a:p>
          </p:txBody>
        </p:sp>
        <p:sp>
          <p:nvSpPr>
            <p:cNvPr id="56" name="Google Shape;397;g876d818c27_0_1857">
              <a:extLst>
                <a:ext uri="{FF2B5EF4-FFF2-40B4-BE49-F238E27FC236}">
                  <a16:creationId xmlns:a16="http://schemas.microsoft.com/office/drawing/2014/main" id="{435D8A3A-3E74-664D-80F8-534325980739}"/>
                </a:ext>
              </a:extLst>
            </p:cNvPr>
            <p:cNvSpPr/>
            <p:nvPr/>
          </p:nvSpPr>
          <p:spPr>
            <a:xfrm rot="-3899471">
              <a:off x="5080168"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398;g876d818c27_0_1857">
              <a:extLst>
                <a:ext uri="{FF2B5EF4-FFF2-40B4-BE49-F238E27FC236}">
                  <a16:creationId xmlns:a16="http://schemas.microsoft.com/office/drawing/2014/main" id="{EB173010-4FDE-B342-9BB9-E4A5FB96C1F8}"/>
                </a:ext>
              </a:extLst>
            </p:cNvPr>
            <p:cNvSpPr/>
            <p:nvPr/>
          </p:nvSpPr>
          <p:spPr>
            <a:xfrm>
              <a:off x="5400156" y="2390647"/>
              <a:ext cx="309900" cy="309900"/>
            </a:xfrm>
            <a:prstGeom prst="ellipse">
              <a:avLst/>
            </a:prstGeom>
            <a:solidFill>
              <a:srgbClr val="97A8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399;g876d818c27_0_1857">
              <a:extLst>
                <a:ext uri="{FF2B5EF4-FFF2-40B4-BE49-F238E27FC236}">
                  <a16:creationId xmlns:a16="http://schemas.microsoft.com/office/drawing/2014/main" id="{E767AD1F-776B-5049-B0B2-6D5B98A0CBC9}"/>
                </a:ext>
              </a:extLst>
            </p:cNvPr>
            <p:cNvSpPr/>
            <p:nvPr/>
          </p:nvSpPr>
          <p:spPr>
            <a:xfrm rot="-3899471">
              <a:off x="5033040"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400;g876d818c27_0_1857">
              <a:extLst>
                <a:ext uri="{FF2B5EF4-FFF2-40B4-BE49-F238E27FC236}">
                  <a16:creationId xmlns:a16="http://schemas.microsoft.com/office/drawing/2014/main" id="{3EE83524-60D2-3A4D-B17B-38EBF9BEE190}"/>
                </a:ext>
              </a:extLst>
            </p:cNvPr>
            <p:cNvSpPr txBox="1"/>
            <p:nvPr/>
          </p:nvSpPr>
          <p:spPr>
            <a:xfrm rot="-3899471">
              <a:off x="5033040"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Yahoo</a:t>
              </a:r>
              <a:r>
                <a:rPr lang="fr-CA" sz="800" b="0" i="0" u="none" strike="noStrike" cap="none">
                  <a:solidFill>
                    <a:schemeClr val="dk1"/>
                  </a:solidFill>
                  <a:latin typeface="Calibri"/>
                  <a:ea typeface="Calibri"/>
                  <a:cs typeface="Calibri"/>
                  <a:sym typeface="Calibri"/>
                </a:rPr>
                <a:t>!</a:t>
              </a:r>
              <a:endParaRPr sz="800" b="0" i="0" u="none" strike="noStrike" cap="none">
                <a:solidFill>
                  <a:schemeClr val="dk1"/>
                </a:solidFill>
                <a:latin typeface="Calibri"/>
                <a:ea typeface="Calibri"/>
                <a:cs typeface="Calibri"/>
                <a:sym typeface="Calibri"/>
              </a:endParaRPr>
            </a:p>
          </p:txBody>
        </p:sp>
        <p:sp>
          <p:nvSpPr>
            <p:cNvPr id="60" name="Google Shape;401;g876d818c27_0_1857">
              <a:extLst>
                <a:ext uri="{FF2B5EF4-FFF2-40B4-BE49-F238E27FC236}">
                  <a16:creationId xmlns:a16="http://schemas.microsoft.com/office/drawing/2014/main" id="{4B8562EF-277A-9445-8665-CA2F4B8633C4}"/>
                </a:ext>
              </a:extLst>
            </p:cNvPr>
            <p:cNvSpPr/>
            <p:nvPr/>
          </p:nvSpPr>
          <p:spPr>
            <a:xfrm rot="-3899471">
              <a:off x="5435039"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402;g876d818c27_0_1857">
              <a:extLst>
                <a:ext uri="{FF2B5EF4-FFF2-40B4-BE49-F238E27FC236}">
                  <a16:creationId xmlns:a16="http://schemas.microsoft.com/office/drawing/2014/main" id="{87201EB6-C2CF-C741-8674-EB669C57B5B9}"/>
                </a:ext>
              </a:extLst>
            </p:cNvPr>
            <p:cNvSpPr/>
            <p:nvPr/>
          </p:nvSpPr>
          <p:spPr>
            <a:xfrm>
              <a:off x="5755075"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403;g876d818c27_0_1857">
              <a:extLst>
                <a:ext uri="{FF2B5EF4-FFF2-40B4-BE49-F238E27FC236}">
                  <a16:creationId xmlns:a16="http://schemas.microsoft.com/office/drawing/2014/main" id="{F9C720AB-E0D4-814F-8E94-855387D94ED3}"/>
                </a:ext>
              </a:extLst>
            </p:cNvPr>
            <p:cNvSpPr/>
            <p:nvPr/>
          </p:nvSpPr>
          <p:spPr>
            <a:xfrm rot="-3899322">
              <a:off x="5965609"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404;g876d818c27_0_1857">
              <a:extLst>
                <a:ext uri="{FF2B5EF4-FFF2-40B4-BE49-F238E27FC236}">
                  <a16:creationId xmlns:a16="http://schemas.microsoft.com/office/drawing/2014/main" id="{B4B2CBD4-6351-1044-9DCC-ED68133C7FF2}"/>
                </a:ext>
              </a:extLst>
            </p:cNvPr>
            <p:cNvSpPr txBox="1"/>
            <p:nvPr/>
          </p:nvSpPr>
          <p:spPr>
            <a:xfrm rot="-3899322">
              <a:off x="5965609"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2014</a:t>
              </a:r>
              <a:endParaRPr sz="1400" b="0" i="0" u="none" strike="noStrike" cap="none">
                <a:solidFill>
                  <a:srgbClr val="000000"/>
                </a:solidFill>
                <a:latin typeface="Arial"/>
                <a:ea typeface="Arial"/>
                <a:cs typeface="Arial"/>
                <a:sym typeface="Arial"/>
              </a:endParaRPr>
            </a:p>
          </p:txBody>
        </p:sp>
        <p:sp>
          <p:nvSpPr>
            <p:cNvPr id="64" name="Google Shape;405;g876d818c27_0_1857">
              <a:extLst>
                <a:ext uri="{FF2B5EF4-FFF2-40B4-BE49-F238E27FC236}">
                  <a16:creationId xmlns:a16="http://schemas.microsoft.com/office/drawing/2014/main" id="{4062771D-B002-DC4C-A9FD-6D12E5C8F58F}"/>
                </a:ext>
              </a:extLst>
            </p:cNvPr>
            <p:cNvSpPr/>
            <p:nvPr/>
          </p:nvSpPr>
          <p:spPr>
            <a:xfrm>
              <a:off x="6397170" y="2390647"/>
              <a:ext cx="309900" cy="309900"/>
            </a:xfrm>
            <a:prstGeom prst="ellipse">
              <a:avLst/>
            </a:prstGeom>
            <a:solidFill>
              <a:srgbClr val="A8B5D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406;g876d818c27_0_1857">
              <a:extLst>
                <a:ext uri="{FF2B5EF4-FFF2-40B4-BE49-F238E27FC236}">
                  <a16:creationId xmlns:a16="http://schemas.microsoft.com/office/drawing/2014/main" id="{AC1DC741-43EB-3C4B-9136-2AD258847FA8}"/>
                </a:ext>
              </a:extLst>
            </p:cNvPr>
            <p:cNvSpPr/>
            <p:nvPr/>
          </p:nvSpPr>
          <p:spPr>
            <a:xfrm rot="-3899471">
              <a:off x="6030055"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407;g876d818c27_0_1857">
              <a:extLst>
                <a:ext uri="{FF2B5EF4-FFF2-40B4-BE49-F238E27FC236}">
                  <a16:creationId xmlns:a16="http://schemas.microsoft.com/office/drawing/2014/main" id="{3286137C-097F-624A-8612-FAEF91EC1B80}"/>
                </a:ext>
              </a:extLst>
            </p:cNvPr>
            <p:cNvSpPr txBox="1"/>
            <p:nvPr/>
          </p:nvSpPr>
          <p:spPr>
            <a:xfrm rot="-3899471">
              <a:off x="6030055"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Adobe</a:t>
              </a:r>
              <a:endParaRPr sz="1400" b="0" i="0" u="none" strike="noStrike" cap="none">
                <a:solidFill>
                  <a:srgbClr val="000000"/>
                </a:solidFill>
                <a:latin typeface="Arial"/>
                <a:ea typeface="Arial"/>
                <a:cs typeface="Arial"/>
                <a:sym typeface="Arial"/>
              </a:endParaRPr>
            </a:p>
          </p:txBody>
        </p:sp>
        <p:sp>
          <p:nvSpPr>
            <p:cNvPr id="67" name="Google Shape;408;g876d818c27_0_1857">
              <a:extLst>
                <a:ext uri="{FF2B5EF4-FFF2-40B4-BE49-F238E27FC236}">
                  <a16:creationId xmlns:a16="http://schemas.microsoft.com/office/drawing/2014/main" id="{9E057863-3623-E54F-A7F7-6B187753DD8D}"/>
                </a:ext>
              </a:extLst>
            </p:cNvPr>
            <p:cNvSpPr/>
            <p:nvPr/>
          </p:nvSpPr>
          <p:spPr>
            <a:xfrm rot="-3899471">
              <a:off x="6432053"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409;g876d818c27_0_1857">
              <a:extLst>
                <a:ext uri="{FF2B5EF4-FFF2-40B4-BE49-F238E27FC236}">
                  <a16:creationId xmlns:a16="http://schemas.microsoft.com/office/drawing/2014/main" id="{ABFD5BB1-2618-2C4D-A85E-44CA5ACB11A3}"/>
                </a:ext>
              </a:extLst>
            </p:cNvPr>
            <p:cNvSpPr/>
            <p:nvPr/>
          </p:nvSpPr>
          <p:spPr>
            <a:xfrm>
              <a:off x="6752041" y="2390647"/>
              <a:ext cx="309900" cy="309900"/>
            </a:xfrm>
            <a:prstGeom prst="ellipse">
              <a:avLst/>
            </a:prstGeom>
            <a:solidFill>
              <a:srgbClr val="B8C2E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410;g876d818c27_0_1857">
              <a:extLst>
                <a:ext uri="{FF2B5EF4-FFF2-40B4-BE49-F238E27FC236}">
                  <a16:creationId xmlns:a16="http://schemas.microsoft.com/office/drawing/2014/main" id="{9E6074A6-D88F-FB40-9204-D56FA8FB1ECE}"/>
                </a:ext>
              </a:extLst>
            </p:cNvPr>
            <p:cNvSpPr/>
            <p:nvPr/>
          </p:nvSpPr>
          <p:spPr>
            <a:xfrm rot="-3899471">
              <a:off x="6384926"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411;g876d818c27_0_1857">
              <a:extLst>
                <a:ext uri="{FF2B5EF4-FFF2-40B4-BE49-F238E27FC236}">
                  <a16:creationId xmlns:a16="http://schemas.microsoft.com/office/drawing/2014/main" id="{ACA34FCE-814E-3E48-8128-34690BBCD4E2}"/>
                </a:ext>
              </a:extLst>
            </p:cNvPr>
            <p:cNvSpPr txBox="1"/>
            <p:nvPr/>
          </p:nvSpPr>
          <p:spPr>
            <a:xfrm rot="-3899471">
              <a:off x="6384926"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Reddit</a:t>
              </a:r>
              <a:endParaRPr sz="1200" b="0" i="0" u="none" strike="noStrike" cap="none">
                <a:solidFill>
                  <a:schemeClr val="dk1"/>
                </a:solidFill>
                <a:latin typeface="Calibri"/>
                <a:ea typeface="Calibri"/>
                <a:cs typeface="Calibri"/>
                <a:sym typeface="Calibri"/>
              </a:endParaRPr>
            </a:p>
          </p:txBody>
        </p:sp>
        <p:sp>
          <p:nvSpPr>
            <p:cNvPr id="71" name="Google Shape;412;g876d818c27_0_1857">
              <a:extLst>
                <a:ext uri="{FF2B5EF4-FFF2-40B4-BE49-F238E27FC236}">
                  <a16:creationId xmlns:a16="http://schemas.microsoft.com/office/drawing/2014/main" id="{2D9F7CF7-7448-F94B-9A1E-FB0FF8F5A59A}"/>
                </a:ext>
              </a:extLst>
            </p:cNvPr>
            <p:cNvSpPr/>
            <p:nvPr/>
          </p:nvSpPr>
          <p:spPr>
            <a:xfrm rot="-3899471">
              <a:off x="6786925"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413;g876d818c27_0_1857">
              <a:extLst>
                <a:ext uri="{FF2B5EF4-FFF2-40B4-BE49-F238E27FC236}">
                  <a16:creationId xmlns:a16="http://schemas.microsoft.com/office/drawing/2014/main" id="{26928E59-C0BF-B644-B2B5-CEF77EB9B41D}"/>
                </a:ext>
              </a:extLst>
            </p:cNvPr>
            <p:cNvSpPr/>
            <p:nvPr/>
          </p:nvSpPr>
          <p:spPr>
            <a:xfrm>
              <a:off x="7106961"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414;g876d818c27_0_1857">
              <a:extLst>
                <a:ext uri="{FF2B5EF4-FFF2-40B4-BE49-F238E27FC236}">
                  <a16:creationId xmlns:a16="http://schemas.microsoft.com/office/drawing/2014/main" id="{0BE39F04-857E-2149-A60C-653F696A87A3}"/>
                </a:ext>
              </a:extLst>
            </p:cNvPr>
            <p:cNvSpPr/>
            <p:nvPr/>
          </p:nvSpPr>
          <p:spPr>
            <a:xfrm rot="-3899322">
              <a:off x="7317495"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415;g876d818c27_0_1857">
              <a:extLst>
                <a:ext uri="{FF2B5EF4-FFF2-40B4-BE49-F238E27FC236}">
                  <a16:creationId xmlns:a16="http://schemas.microsoft.com/office/drawing/2014/main" id="{25BA9DB8-15EB-DA4D-8CC0-D4CA4398569D}"/>
                </a:ext>
              </a:extLst>
            </p:cNvPr>
            <p:cNvSpPr txBox="1"/>
            <p:nvPr/>
          </p:nvSpPr>
          <p:spPr>
            <a:xfrm rot="-3899322">
              <a:off x="7317495"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2015</a:t>
              </a:r>
              <a:endParaRPr sz="1400" b="0" i="0" u="none" strike="noStrike" cap="none">
                <a:solidFill>
                  <a:srgbClr val="000000"/>
                </a:solidFill>
                <a:latin typeface="Arial"/>
                <a:ea typeface="Arial"/>
                <a:cs typeface="Arial"/>
                <a:sym typeface="Arial"/>
              </a:endParaRPr>
            </a:p>
          </p:txBody>
        </p:sp>
        <p:sp>
          <p:nvSpPr>
            <p:cNvPr id="75" name="Google Shape;416;g876d818c27_0_1857">
              <a:extLst>
                <a:ext uri="{FF2B5EF4-FFF2-40B4-BE49-F238E27FC236}">
                  <a16:creationId xmlns:a16="http://schemas.microsoft.com/office/drawing/2014/main" id="{EE6EB601-91FF-9D49-AD27-BEF746ADDCB1}"/>
                </a:ext>
              </a:extLst>
            </p:cNvPr>
            <p:cNvSpPr/>
            <p:nvPr/>
          </p:nvSpPr>
          <p:spPr>
            <a:xfrm>
              <a:off x="7749056" y="2390647"/>
              <a:ext cx="309900" cy="309900"/>
            </a:xfrm>
            <a:prstGeom prst="ellipse">
              <a:avLst/>
            </a:prstGeom>
            <a:solidFill>
              <a:srgbClr val="A8B5D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417;g876d818c27_0_1857">
              <a:extLst>
                <a:ext uri="{FF2B5EF4-FFF2-40B4-BE49-F238E27FC236}">
                  <a16:creationId xmlns:a16="http://schemas.microsoft.com/office/drawing/2014/main" id="{94CECF34-1A95-1541-BD06-30E42D442AA8}"/>
                </a:ext>
              </a:extLst>
            </p:cNvPr>
            <p:cNvSpPr/>
            <p:nvPr/>
          </p:nvSpPr>
          <p:spPr>
            <a:xfrm rot="-3899471">
              <a:off x="7381940"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418;g876d818c27_0_1857">
              <a:extLst>
                <a:ext uri="{FF2B5EF4-FFF2-40B4-BE49-F238E27FC236}">
                  <a16:creationId xmlns:a16="http://schemas.microsoft.com/office/drawing/2014/main" id="{B8109577-1559-B04B-BC6F-A39470F65648}"/>
                </a:ext>
              </a:extLst>
            </p:cNvPr>
            <p:cNvSpPr txBox="1"/>
            <p:nvPr/>
          </p:nvSpPr>
          <p:spPr>
            <a:xfrm rot="-3899471">
              <a:off x="7381940" y="2822042"/>
              <a:ext cx="642212" cy="309498"/>
            </a:xfrm>
            <a:prstGeom prst="rect">
              <a:avLst/>
            </a:prstGeom>
            <a:noFill/>
            <a:ln>
              <a:noFill/>
            </a:ln>
          </p:spPr>
          <p:txBody>
            <a:bodyPr spcFirstLastPara="1" wrap="square" lIns="0" tIns="0" rIns="27925" bIns="0" anchor="ctr" anchorCtr="0">
              <a:noAutofit/>
            </a:bodyPr>
            <a:lstStyle/>
            <a:p>
              <a:pPr marL="0" marR="0" lvl="0" indent="0" algn="r" rtl="0">
                <a:lnSpc>
                  <a:spcPct val="90000"/>
                </a:lnSpc>
                <a:spcBef>
                  <a:spcPts val="0"/>
                </a:spcBef>
                <a:spcAft>
                  <a:spcPts val="0"/>
                </a:spcAft>
                <a:buClr>
                  <a:srgbClr val="000000"/>
                </a:buClr>
                <a:buSzPts val="1100"/>
                <a:buFont typeface="Arial"/>
                <a:buNone/>
              </a:pPr>
              <a:r>
                <a:rPr lang="fr-CA" sz="1100" b="0" i="0" u="none" strike="noStrike" cap="none">
                  <a:solidFill>
                    <a:srgbClr val="00B050"/>
                  </a:solidFill>
                  <a:latin typeface="Calibri"/>
                  <a:ea typeface="Calibri"/>
                  <a:cs typeface="Calibri"/>
                  <a:sym typeface="Calibri"/>
                </a:rPr>
                <a:t>23andMe</a:t>
              </a:r>
              <a:endParaRPr sz="1400" b="0" i="0" u="none" strike="noStrike" cap="none">
                <a:solidFill>
                  <a:srgbClr val="000000"/>
                </a:solidFill>
                <a:latin typeface="Arial"/>
                <a:ea typeface="Arial"/>
                <a:cs typeface="Arial"/>
                <a:sym typeface="Arial"/>
              </a:endParaRPr>
            </a:p>
          </p:txBody>
        </p:sp>
        <p:sp>
          <p:nvSpPr>
            <p:cNvPr id="78" name="Google Shape;419;g876d818c27_0_1857">
              <a:extLst>
                <a:ext uri="{FF2B5EF4-FFF2-40B4-BE49-F238E27FC236}">
                  <a16:creationId xmlns:a16="http://schemas.microsoft.com/office/drawing/2014/main" id="{C4BA72F1-7843-854F-A086-1CA10782F093}"/>
                </a:ext>
              </a:extLst>
            </p:cNvPr>
            <p:cNvSpPr/>
            <p:nvPr/>
          </p:nvSpPr>
          <p:spPr>
            <a:xfrm rot="-3899471">
              <a:off x="7783939"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420;g876d818c27_0_1857">
              <a:extLst>
                <a:ext uri="{FF2B5EF4-FFF2-40B4-BE49-F238E27FC236}">
                  <a16:creationId xmlns:a16="http://schemas.microsoft.com/office/drawing/2014/main" id="{6D5CF0BC-091D-E747-A4D6-B60556C99992}"/>
                </a:ext>
              </a:extLst>
            </p:cNvPr>
            <p:cNvSpPr/>
            <p:nvPr/>
          </p:nvSpPr>
          <p:spPr>
            <a:xfrm>
              <a:off x="8103927" y="2390647"/>
              <a:ext cx="309900" cy="309900"/>
            </a:xfrm>
            <a:prstGeom prst="ellipse">
              <a:avLst/>
            </a:prstGeom>
            <a:solidFill>
              <a:srgbClr val="97A8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421;g876d818c27_0_1857">
              <a:extLst>
                <a:ext uri="{FF2B5EF4-FFF2-40B4-BE49-F238E27FC236}">
                  <a16:creationId xmlns:a16="http://schemas.microsoft.com/office/drawing/2014/main" id="{02C53EFC-1A0F-684A-B6A0-EE0A83F8BE48}"/>
                </a:ext>
              </a:extLst>
            </p:cNvPr>
            <p:cNvSpPr/>
            <p:nvPr/>
          </p:nvSpPr>
          <p:spPr>
            <a:xfrm rot="-3899471">
              <a:off x="7736811"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422;g876d818c27_0_1857">
              <a:extLst>
                <a:ext uri="{FF2B5EF4-FFF2-40B4-BE49-F238E27FC236}">
                  <a16:creationId xmlns:a16="http://schemas.microsoft.com/office/drawing/2014/main" id="{00CE6988-CE48-3340-92FE-4764BD0D112F}"/>
                </a:ext>
              </a:extLst>
            </p:cNvPr>
            <p:cNvSpPr txBox="1"/>
            <p:nvPr/>
          </p:nvSpPr>
          <p:spPr>
            <a:xfrm rot="-3899471">
              <a:off x="7736811"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Amazon</a:t>
              </a:r>
              <a:endParaRPr sz="1400" b="0" i="0" u="none" strike="noStrike" cap="none">
                <a:solidFill>
                  <a:srgbClr val="000000"/>
                </a:solidFill>
                <a:latin typeface="Arial"/>
                <a:ea typeface="Arial"/>
                <a:cs typeface="Arial"/>
                <a:sym typeface="Arial"/>
              </a:endParaRPr>
            </a:p>
          </p:txBody>
        </p:sp>
        <p:sp>
          <p:nvSpPr>
            <p:cNvPr id="82" name="Google Shape;423;g876d818c27_0_1857">
              <a:extLst>
                <a:ext uri="{FF2B5EF4-FFF2-40B4-BE49-F238E27FC236}">
                  <a16:creationId xmlns:a16="http://schemas.microsoft.com/office/drawing/2014/main" id="{B4DA008C-0BA1-6642-895D-2CE6E8CF4C64}"/>
                </a:ext>
              </a:extLst>
            </p:cNvPr>
            <p:cNvSpPr/>
            <p:nvPr/>
          </p:nvSpPr>
          <p:spPr>
            <a:xfrm rot="-3899471">
              <a:off x="8138810"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424;g876d818c27_0_1857">
              <a:extLst>
                <a:ext uri="{FF2B5EF4-FFF2-40B4-BE49-F238E27FC236}">
                  <a16:creationId xmlns:a16="http://schemas.microsoft.com/office/drawing/2014/main" id="{60D00354-6CFA-BF4E-9510-4469E08EE12C}"/>
                </a:ext>
              </a:extLst>
            </p:cNvPr>
            <p:cNvSpPr/>
            <p:nvPr/>
          </p:nvSpPr>
          <p:spPr>
            <a:xfrm>
              <a:off x="8458798" y="2390647"/>
              <a:ext cx="309900" cy="309900"/>
            </a:xfrm>
            <a:prstGeom prst="ellipse">
              <a:avLst/>
            </a:prstGeom>
            <a:solidFill>
              <a:srgbClr val="879B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425;g876d818c27_0_1857">
              <a:extLst>
                <a:ext uri="{FF2B5EF4-FFF2-40B4-BE49-F238E27FC236}">
                  <a16:creationId xmlns:a16="http://schemas.microsoft.com/office/drawing/2014/main" id="{39CF24B1-BBAE-4F4B-998D-EB5E774BABEB}"/>
                </a:ext>
              </a:extLst>
            </p:cNvPr>
            <p:cNvSpPr/>
            <p:nvPr/>
          </p:nvSpPr>
          <p:spPr>
            <a:xfrm rot="-3899471">
              <a:off x="8091682"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426;g876d818c27_0_1857">
              <a:extLst>
                <a:ext uri="{FF2B5EF4-FFF2-40B4-BE49-F238E27FC236}">
                  <a16:creationId xmlns:a16="http://schemas.microsoft.com/office/drawing/2014/main" id="{D0CC7A1C-3CA6-A64A-9236-9E0C0656782C}"/>
                </a:ext>
              </a:extLst>
            </p:cNvPr>
            <p:cNvSpPr txBox="1"/>
            <p:nvPr/>
          </p:nvSpPr>
          <p:spPr>
            <a:xfrm rot="-3899471">
              <a:off x="8091682"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rgbClr val="00B050"/>
                  </a:solidFill>
                  <a:latin typeface="Calibri"/>
                  <a:ea typeface="Calibri"/>
                  <a:cs typeface="Calibri"/>
                  <a:sym typeface="Calibri"/>
                </a:rPr>
                <a:t>Ancestry.com</a:t>
              </a:r>
              <a:endParaRPr sz="1400" b="0" i="0" u="none" strike="noStrike" cap="none">
                <a:solidFill>
                  <a:srgbClr val="000000"/>
                </a:solidFill>
                <a:latin typeface="Arial"/>
                <a:ea typeface="Arial"/>
                <a:cs typeface="Arial"/>
                <a:sym typeface="Arial"/>
              </a:endParaRPr>
            </a:p>
          </p:txBody>
        </p:sp>
        <p:sp>
          <p:nvSpPr>
            <p:cNvPr id="86" name="Google Shape;427;g876d818c27_0_1857">
              <a:extLst>
                <a:ext uri="{FF2B5EF4-FFF2-40B4-BE49-F238E27FC236}">
                  <a16:creationId xmlns:a16="http://schemas.microsoft.com/office/drawing/2014/main" id="{66BC2E65-3E12-B347-8C5E-BBCD75043ECA}"/>
                </a:ext>
              </a:extLst>
            </p:cNvPr>
            <p:cNvSpPr/>
            <p:nvPr/>
          </p:nvSpPr>
          <p:spPr>
            <a:xfrm rot="-3899471">
              <a:off x="8493682"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428;g876d818c27_0_1857">
              <a:extLst>
                <a:ext uri="{FF2B5EF4-FFF2-40B4-BE49-F238E27FC236}">
                  <a16:creationId xmlns:a16="http://schemas.microsoft.com/office/drawing/2014/main" id="{79B862B1-3F39-6743-938B-4167942BC280}"/>
                </a:ext>
              </a:extLst>
            </p:cNvPr>
            <p:cNvSpPr/>
            <p:nvPr/>
          </p:nvSpPr>
          <p:spPr>
            <a:xfrm>
              <a:off x="8813670" y="2390647"/>
              <a:ext cx="309900" cy="309900"/>
            </a:xfrm>
            <a:prstGeom prst="ellipse">
              <a:avLst/>
            </a:prstGeom>
            <a:solidFill>
              <a:srgbClr val="768F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429;g876d818c27_0_1857">
              <a:extLst>
                <a:ext uri="{FF2B5EF4-FFF2-40B4-BE49-F238E27FC236}">
                  <a16:creationId xmlns:a16="http://schemas.microsoft.com/office/drawing/2014/main" id="{4933CA51-EB57-5449-B280-153C720156CB}"/>
                </a:ext>
              </a:extLst>
            </p:cNvPr>
            <p:cNvSpPr/>
            <p:nvPr/>
          </p:nvSpPr>
          <p:spPr>
            <a:xfrm rot="-3899471">
              <a:off x="8446554"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430;g876d818c27_0_1857">
              <a:extLst>
                <a:ext uri="{FF2B5EF4-FFF2-40B4-BE49-F238E27FC236}">
                  <a16:creationId xmlns:a16="http://schemas.microsoft.com/office/drawing/2014/main" id="{F05E968E-6FFF-EB47-8D62-D5AF709C373F}"/>
                </a:ext>
              </a:extLst>
            </p:cNvPr>
            <p:cNvSpPr txBox="1"/>
            <p:nvPr/>
          </p:nvSpPr>
          <p:spPr>
            <a:xfrm rot="-3899471">
              <a:off x="8446554"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Lyft</a:t>
              </a:r>
              <a:endParaRPr sz="1200" b="0" i="0" u="none" strike="noStrike" cap="none">
                <a:solidFill>
                  <a:schemeClr val="dk1"/>
                </a:solidFill>
                <a:latin typeface="Calibri"/>
                <a:ea typeface="Calibri"/>
                <a:cs typeface="Calibri"/>
                <a:sym typeface="Calibri"/>
              </a:endParaRPr>
            </a:p>
          </p:txBody>
        </p:sp>
        <p:sp>
          <p:nvSpPr>
            <p:cNvPr id="90" name="Google Shape;431;g876d818c27_0_1857">
              <a:extLst>
                <a:ext uri="{FF2B5EF4-FFF2-40B4-BE49-F238E27FC236}">
                  <a16:creationId xmlns:a16="http://schemas.microsoft.com/office/drawing/2014/main" id="{6A864A05-D741-954D-838D-A621F8A1D1CA}"/>
                </a:ext>
              </a:extLst>
            </p:cNvPr>
            <p:cNvSpPr/>
            <p:nvPr/>
          </p:nvSpPr>
          <p:spPr>
            <a:xfrm rot="-3899471">
              <a:off x="8848553"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432;g876d818c27_0_1857">
              <a:extLst>
                <a:ext uri="{FF2B5EF4-FFF2-40B4-BE49-F238E27FC236}">
                  <a16:creationId xmlns:a16="http://schemas.microsoft.com/office/drawing/2014/main" id="{CBD88107-F185-8449-A478-60AC9CA8D8FB}"/>
                </a:ext>
              </a:extLst>
            </p:cNvPr>
            <p:cNvSpPr/>
            <p:nvPr/>
          </p:nvSpPr>
          <p:spPr>
            <a:xfrm>
              <a:off x="9168541" y="2390647"/>
              <a:ext cx="309900" cy="309900"/>
            </a:xfrm>
            <a:prstGeom prst="ellipse">
              <a:avLst/>
            </a:prstGeom>
            <a:solidFill>
              <a:srgbClr val="6682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433;g876d818c27_0_1857">
              <a:extLst>
                <a:ext uri="{FF2B5EF4-FFF2-40B4-BE49-F238E27FC236}">
                  <a16:creationId xmlns:a16="http://schemas.microsoft.com/office/drawing/2014/main" id="{D3EE224E-3AF6-6945-AA6D-CF46175FF38E}"/>
                </a:ext>
              </a:extLst>
            </p:cNvPr>
            <p:cNvSpPr/>
            <p:nvPr/>
          </p:nvSpPr>
          <p:spPr>
            <a:xfrm rot="-3899471">
              <a:off x="8801425"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434;g876d818c27_0_1857">
              <a:extLst>
                <a:ext uri="{FF2B5EF4-FFF2-40B4-BE49-F238E27FC236}">
                  <a16:creationId xmlns:a16="http://schemas.microsoft.com/office/drawing/2014/main" id="{1BE73D83-D639-C247-86FF-94AFB055BCFC}"/>
                </a:ext>
              </a:extLst>
            </p:cNvPr>
            <p:cNvSpPr txBox="1"/>
            <p:nvPr/>
          </p:nvSpPr>
          <p:spPr>
            <a:xfrm rot="-3899471">
              <a:off x="8801425"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Mozilla</a:t>
              </a:r>
              <a:endParaRPr sz="1400" b="0" i="0" u="none" strike="noStrike" cap="none">
                <a:solidFill>
                  <a:srgbClr val="000000"/>
                </a:solidFill>
                <a:latin typeface="Arial"/>
                <a:ea typeface="Arial"/>
                <a:cs typeface="Arial"/>
                <a:sym typeface="Arial"/>
              </a:endParaRPr>
            </a:p>
          </p:txBody>
        </p:sp>
        <p:sp>
          <p:nvSpPr>
            <p:cNvPr id="94" name="Google Shape;435;g876d818c27_0_1857">
              <a:extLst>
                <a:ext uri="{FF2B5EF4-FFF2-40B4-BE49-F238E27FC236}">
                  <a16:creationId xmlns:a16="http://schemas.microsoft.com/office/drawing/2014/main" id="{F2F8B1FE-4F07-8947-B3E9-B37B562F1325}"/>
                </a:ext>
              </a:extLst>
            </p:cNvPr>
            <p:cNvSpPr/>
            <p:nvPr/>
          </p:nvSpPr>
          <p:spPr>
            <a:xfrm rot="-3899471">
              <a:off x="9203425"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436;g876d818c27_0_1857">
              <a:extLst>
                <a:ext uri="{FF2B5EF4-FFF2-40B4-BE49-F238E27FC236}">
                  <a16:creationId xmlns:a16="http://schemas.microsoft.com/office/drawing/2014/main" id="{DE3384CE-E42A-D241-BF2C-015AF243DBC1}"/>
                </a:ext>
              </a:extLst>
            </p:cNvPr>
            <p:cNvSpPr/>
            <p:nvPr/>
          </p:nvSpPr>
          <p:spPr>
            <a:xfrm>
              <a:off x="9523413" y="2390647"/>
              <a:ext cx="309900" cy="309900"/>
            </a:xfrm>
            <a:prstGeom prst="ellipse">
              <a:avLst/>
            </a:prstGeom>
            <a:solidFill>
              <a:srgbClr val="5477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437;g876d818c27_0_1857">
              <a:extLst>
                <a:ext uri="{FF2B5EF4-FFF2-40B4-BE49-F238E27FC236}">
                  <a16:creationId xmlns:a16="http://schemas.microsoft.com/office/drawing/2014/main" id="{8850130B-2177-CF45-9298-6851D5ECA9EE}"/>
                </a:ext>
              </a:extLst>
            </p:cNvPr>
            <p:cNvSpPr/>
            <p:nvPr/>
          </p:nvSpPr>
          <p:spPr>
            <a:xfrm rot="-3899471">
              <a:off x="9156297"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438;g876d818c27_0_1857">
              <a:extLst>
                <a:ext uri="{FF2B5EF4-FFF2-40B4-BE49-F238E27FC236}">
                  <a16:creationId xmlns:a16="http://schemas.microsoft.com/office/drawing/2014/main" id="{FC009BF8-4B56-2D4D-BEEC-44A15B12B6D4}"/>
                </a:ext>
              </a:extLst>
            </p:cNvPr>
            <p:cNvSpPr txBox="1"/>
            <p:nvPr/>
          </p:nvSpPr>
          <p:spPr>
            <a:xfrm rot="-3899471">
              <a:off x="9156297"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Nest</a:t>
              </a:r>
              <a:endParaRPr sz="1200" b="0" i="0" u="none" strike="noStrike" cap="none">
                <a:solidFill>
                  <a:schemeClr val="dk1"/>
                </a:solidFill>
                <a:latin typeface="Calibri"/>
                <a:ea typeface="Calibri"/>
                <a:cs typeface="Calibri"/>
                <a:sym typeface="Calibri"/>
              </a:endParaRPr>
            </a:p>
          </p:txBody>
        </p:sp>
        <p:sp>
          <p:nvSpPr>
            <p:cNvPr id="98" name="Google Shape;439;g876d818c27_0_1857">
              <a:extLst>
                <a:ext uri="{FF2B5EF4-FFF2-40B4-BE49-F238E27FC236}">
                  <a16:creationId xmlns:a16="http://schemas.microsoft.com/office/drawing/2014/main" id="{06C0CABB-910F-7541-A1AA-12FC033126D3}"/>
                </a:ext>
              </a:extLst>
            </p:cNvPr>
            <p:cNvSpPr/>
            <p:nvPr/>
          </p:nvSpPr>
          <p:spPr>
            <a:xfrm rot="-3899471">
              <a:off x="9558296"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440;g876d818c27_0_1857">
              <a:extLst>
                <a:ext uri="{FF2B5EF4-FFF2-40B4-BE49-F238E27FC236}">
                  <a16:creationId xmlns:a16="http://schemas.microsoft.com/office/drawing/2014/main" id="{B400B626-4AF5-3D45-89DA-8490FABF45F5}"/>
                </a:ext>
              </a:extLst>
            </p:cNvPr>
            <p:cNvSpPr/>
            <p:nvPr/>
          </p:nvSpPr>
          <p:spPr>
            <a:xfrm>
              <a:off x="9878284" y="2390647"/>
              <a:ext cx="309900" cy="309900"/>
            </a:xfrm>
            <a:prstGeom prst="ellipse">
              <a:avLst/>
            </a:prstGeom>
            <a:solidFill>
              <a:srgbClr val="436AB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441;g876d818c27_0_1857">
              <a:extLst>
                <a:ext uri="{FF2B5EF4-FFF2-40B4-BE49-F238E27FC236}">
                  <a16:creationId xmlns:a16="http://schemas.microsoft.com/office/drawing/2014/main" id="{89E11389-B337-3142-A067-F20BB1C9A9B4}"/>
                </a:ext>
              </a:extLst>
            </p:cNvPr>
            <p:cNvSpPr/>
            <p:nvPr/>
          </p:nvSpPr>
          <p:spPr>
            <a:xfrm rot="-3899471">
              <a:off x="9511168"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442;g876d818c27_0_1857">
              <a:extLst>
                <a:ext uri="{FF2B5EF4-FFF2-40B4-BE49-F238E27FC236}">
                  <a16:creationId xmlns:a16="http://schemas.microsoft.com/office/drawing/2014/main" id="{2C519D22-2556-0747-8F4C-F02166D1F329}"/>
                </a:ext>
              </a:extLst>
            </p:cNvPr>
            <p:cNvSpPr txBox="1"/>
            <p:nvPr/>
          </p:nvSpPr>
          <p:spPr>
            <a:xfrm rot="-3899471">
              <a:off x="9511168"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Slack</a:t>
              </a:r>
              <a:endParaRPr sz="1200" b="0" i="0" u="none" strike="noStrike" cap="none">
                <a:solidFill>
                  <a:schemeClr val="dk1"/>
                </a:solidFill>
                <a:latin typeface="Calibri"/>
                <a:ea typeface="Calibri"/>
                <a:cs typeface="Calibri"/>
                <a:sym typeface="Calibri"/>
              </a:endParaRPr>
            </a:p>
          </p:txBody>
        </p:sp>
        <p:sp>
          <p:nvSpPr>
            <p:cNvPr id="102" name="Google Shape;443;g876d818c27_0_1857">
              <a:extLst>
                <a:ext uri="{FF2B5EF4-FFF2-40B4-BE49-F238E27FC236}">
                  <a16:creationId xmlns:a16="http://schemas.microsoft.com/office/drawing/2014/main" id="{C2784431-35F5-5E4B-8D52-AA7645F5C39E}"/>
                </a:ext>
              </a:extLst>
            </p:cNvPr>
            <p:cNvSpPr/>
            <p:nvPr/>
          </p:nvSpPr>
          <p:spPr>
            <a:xfrm rot="-3899471">
              <a:off x="9913167"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444;g876d818c27_0_1857">
              <a:extLst>
                <a:ext uri="{FF2B5EF4-FFF2-40B4-BE49-F238E27FC236}">
                  <a16:creationId xmlns:a16="http://schemas.microsoft.com/office/drawing/2014/main" id="{3FD4229F-CCF1-4345-BA5C-1CDFD1922666}"/>
                </a:ext>
              </a:extLst>
            </p:cNvPr>
            <p:cNvSpPr/>
            <p:nvPr/>
          </p:nvSpPr>
          <p:spPr>
            <a:xfrm>
              <a:off x="10233155" y="2390647"/>
              <a:ext cx="309900" cy="309900"/>
            </a:xfrm>
            <a:prstGeom prst="ellipse">
              <a:avLst/>
            </a:prstGeom>
            <a:solidFill>
              <a:srgbClr val="3C62A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445;g876d818c27_0_1857">
              <a:extLst>
                <a:ext uri="{FF2B5EF4-FFF2-40B4-BE49-F238E27FC236}">
                  <a16:creationId xmlns:a16="http://schemas.microsoft.com/office/drawing/2014/main" id="{6E841E7D-2FAC-734F-A0D2-467BC473F091}"/>
                </a:ext>
              </a:extLst>
            </p:cNvPr>
            <p:cNvSpPr/>
            <p:nvPr/>
          </p:nvSpPr>
          <p:spPr>
            <a:xfrm rot="-3899471">
              <a:off x="9866039"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446;g876d818c27_0_1857">
              <a:extLst>
                <a:ext uri="{FF2B5EF4-FFF2-40B4-BE49-F238E27FC236}">
                  <a16:creationId xmlns:a16="http://schemas.microsoft.com/office/drawing/2014/main" id="{ED245FD1-B8FD-D34B-A081-58968B0F8C7E}"/>
                </a:ext>
              </a:extLst>
            </p:cNvPr>
            <p:cNvSpPr txBox="1"/>
            <p:nvPr/>
          </p:nvSpPr>
          <p:spPr>
            <a:xfrm rot="-3899471">
              <a:off x="9866039"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Uber</a:t>
              </a:r>
              <a:endParaRPr sz="1400" b="0" i="0" u="none" strike="noStrike" cap="none">
                <a:solidFill>
                  <a:srgbClr val="000000"/>
                </a:solidFill>
                <a:latin typeface="Arial"/>
                <a:ea typeface="Arial"/>
                <a:cs typeface="Arial"/>
                <a:sym typeface="Arial"/>
              </a:endParaRPr>
            </a:p>
          </p:txBody>
        </p:sp>
        <p:sp>
          <p:nvSpPr>
            <p:cNvPr id="106" name="Google Shape;447;g876d818c27_0_1857">
              <a:extLst>
                <a:ext uri="{FF2B5EF4-FFF2-40B4-BE49-F238E27FC236}">
                  <a16:creationId xmlns:a16="http://schemas.microsoft.com/office/drawing/2014/main" id="{FDD9BF35-6A05-014D-A64F-C6CFB1FE9742}"/>
                </a:ext>
              </a:extLst>
            </p:cNvPr>
            <p:cNvSpPr/>
            <p:nvPr/>
          </p:nvSpPr>
          <p:spPr>
            <a:xfrm rot="-3899471">
              <a:off x="10268039"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448;g876d818c27_0_1857">
              <a:extLst>
                <a:ext uri="{FF2B5EF4-FFF2-40B4-BE49-F238E27FC236}">
                  <a16:creationId xmlns:a16="http://schemas.microsoft.com/office/drawing/2014/main" id="{C9A811FF-55F7-1F42-990F-158B324A1514}"/>
                </a:ext>
              </a:extLst>
            </p:cNvPr>
            <p:cNvSpPr/>
            <p:nvPr/>
          </p:nvSpPr>
          <p:spPr>
            <a:xfrm>
              <a:off x="10588075" y="2247059"/>
              <a:ext cx="597000" cy="597000"/>
            </a:xfrm>
            <a:prstGeom prst="donut">
              <a:avLst>
                <a:gd name="adj" fmla="val 20000"/>
              </a:avLst>
            </a:prstGeom>
            <a:solidFill>
              <a:srgbClr val="345A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449;g876d818c27_0_1857">
              <a:extLst>
                <a:ext uri="{FF2B5EF4-FFF2-40B4-BE49-F238E27FC236}">
                  <a16:creationId xmlns:a16="http://schemas.microsoft.com/office/drawing/2014/main" id="{FEE13C27-52C4-0543-8694-A963B4ACB21C}"/>
                </a:ext>
              </a:extLst>
            </p:cNvPr>
            <p:cNvSpPr/>
            <p:nvPr/>
          </p:nvSpPr>
          <p:spPr>
            <a:xfrm rot="-3899322">
              <a:off x="10798609" y="1760318"/>
              <a:ext cx="742200" cy="3578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450;g876d818c27_0_1857">
              <a:extLst>
                <a:ext uri="{FF2B5EF4-FFF2-40B4-BE49-F238E27FC236}">
                  <a16:creationId xmlns:a16="http://schemas.microsoft.com/office/drawing/2014/main" id="{67664F5C-E033-C448-8DE7-0BD70B6BC7B1}"/>
                </a:ext>
              </a:extLst>
            </p:cNvPr>
            <p:cNvSpPr txBox="1"/>
            <p:nvPr/>
          </p:nvSpPr>
          <p:spPr>
            <a:xfrm rot="-3899322">
              <a:off x="10798609" y="1760318"/>
              <a:ext cx="742200" cy="357815"/>
            </a:xfrm>
            <a:prstGeom prst="rect">
              <a:avLst/>
            </a:prstGeom>
            <a:noFill/>
            <a:ln>
              <a:noFill/>
            </a:ln>
          </p:spPr>
          <p:txBody>
            <a:bodyPr spcFirstLastPara="1" wrap="square" lIns="63500" tIns="0" rIns="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fr-CA" sz="2500" b="0" i="0" u="none" strike="noStrike" cap="none">
                  <a:solidFill>
                    <a:schemeClr val="dk1"/>
                  </a:solidFill>
                  <a:latin typeface="Calibri"/>
                  <a:ea typeface="Calibri"/>
                  <a:cs typeface="Calibri"/>
                  <a:sym typeface="Calibri"/>
                </a:rPr>
                <a:t>2016</a:t>
              </a:r>
              <a:endParaRPr sz="1400" b="0" i="0" u="none" strike="noStrike" cap="none">
                <a:solidFill>
                  <a:srgbClr val="000000"/>
                </a:solidFill>
                <a:latin typeface="Arial"/>
                <a:ea typeface="Arial"/>
                <a:cs typeface="Arial"/>
                <a:sym typeface="Arial"/>
              </a:endParaRPr>
            </a:p>
          </p:txBody>
        </p:sp>
        <p:sp>
          <p:nvSpPr>
            <p:cNvPr id="110" name="Google Shape;451;g876d818c27_0_1857">
              <a:extLst>
                <a:ext uri="{FF2B5EF4-FFF2-40B4-BE49-F238E27FC236}">
                  <a16:creationId xmlns:a16="http://schemas.microsoft.com/office/drawing/2014/main" id="{1854393D-D472-9043-802D-8BB77BCAA3BE}"/>
                </a:ext>
              </a:extLst>
            </p:cNvPr>
            <p:cNvSpPr/>
            <p:nvPr/>
          </p:nvSpPr>
          <p:spPr>
            <a:xfrm>
              <a:off x="11230170" y="2390647"/>
              <a:ext cx="309900" cy="309900"/>
            </a:xfrm>
            <a:prstGeom prst="ellipse">
              <a:avLst/>
            </a:prstGeom>
            <a:solidFill>
              <a:srgbClr val="355A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452;g876d818c27_0_1857">
              <a:extLst>
                <a:ext uri="{FF2B5EF4-FFF2-40B4-BE49-F238E27FC236}">
                  <a16:creationId xmlns:a16="http://schemas.microsoft.com/office/drawing/2014/main" id="{69125BA7-7E46-B041-B364-1BEA69300E12}"/>
                </a:ext>
              </a:extLst>
            </p:cNvPr>
            <p:cNvSpPr/>
            <p:nvPr/>
          </p:nvSpPr>
          <p:spPr>
            <a:xfrm rot="-3899471">
              <a:off x="10863054" y="282204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453;g876d818c27_0_1857">
              <a:extLst>
                <a:ext uri="{FF2B5EF4-FFF2-40B4-BE49-F238E27FC236}">
                  <a16:creationId xmlns:a16="http://schemas.microsoft.com/office/drawing/2014/main" id="{CB5F7591-7D59-B441-B1D7-B12203838399}"/>
                </a:ext>
              </a:extLst>
            </p:cNvPr>
            <p:cNvSpPr txBox="1"/>
            <p:nvPr/>
          </p:nvSpPr>
          <p:spPr>
            <a:xfrm rot="-3899471">
              <a:off x="10863054" y="2822042"/>
              <a:ext cx="642212" cy="309498"/>
            </a:xfrm>
            <a:prstGeom prst="rect">
              <a:avLst/>
            </a:prstGeom>
            <a:noFill/>
            <a:ln>
              <a:noFill/>
            </a:ln>
          </p:spPr>
          <p:txBody>
            <a:bodyPr spcFirstLastPara="1" wrap="square" lIns="0" tIns="0" rIns="30475" bIns="0" anchor="ctr" anchorCtr="0">
              <a:noAutofit/>
            </a:bodyPr>
            <a:lstStyle/>
            <a:p>
              <a:pPr marL="0" marR="0" lvl="0" indent="0" algn="r" rtl="0">
                <a:lnSpc>
                  <a:spcPct val="90000"/>
                </a:lnSpc>
                <a:spcBef>
                  <a:spcPts val="0"/>
                </a:spcBef>
                <a:spcAft>
                  <a:spcPts val="0"/>
                </a:spcAft>
                <a:buClr>
                  <a:srgbClr val="000000"/>
                </a:buClr>
                <a:buSzPts val="1200"/>
                <a:buFont typeface="Arial"/>
                <a:buNone/>
              </a:pPr>
              <a:r>
                <a:rPr lang="fr-CA" sz="1200" b="0" i="0" u="none" strike="noStrike" cap="none">
                  <a:solidFill>
                    <a:schemeClr val="dk1"/>
                  </a:solidFill>
                  <a:latin typeface="Calibri"/>
                  <a:ea typeface="Calibri"/>
                  <a:cs typeface="Calibri"/>
                  <a:sym typeface="Calibri"/>
                </a:rPr>
                <a:t>AirBnB</a:t>
              </a:r>
              <a:endParaRPr sz="1200" b="0" i="0" u="none" strike="noStrike" cap="none">
                <a:solidFill>
                  <a:schemeClr val="dk1"/>
                </a:solidFill>
                <a:latin typeface="Calibri"/>
                <a:ea typeface="Calibri"/>
                <a:cs typeface="Calibri"/>
                <a:sym typeface="Calibri"/>
              </a:endParaRPr>
            </a:p>
          </p:txBody>
        </p:sp>
        <p:sp>
          <p:nvSpPr>
            <p:cNvPr id="113" name="Google Shape;454;g876d818c27_0_1857">
              <a:extLst>
                <a:ext uri="{FF2B5EF4-FFF2-40B4-BE49-F238E27FC236}">
                  <a16:creationId xmlns:a16="http://schemas.microsoft.com/office/drawing/2014/main" id="{BADC2A80-9092-E242-8699-778C5A00967D}"/>
                </a:ext>
              </a:extLst>
            </p:cNvPr>
            <p:cNvSpPr/>
            <p:nvPr/>
          </p:nvSpPr>
          <p:spPr>
            <a:xfrm rot="-3899471">
              <a:off x="11265053" y="1959602"/>
              <a:ext cx="642212" cy="3094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 name="Flèche vers le bas 2"/>
          <p:cNvSpPr/>
          <p:nvPr/>
        </p:nvSpPr>
        <p:spPr>
          <a:xfrm rot="10800000">
            <a:off x="876860" y="4328796"/>
            <a:ext cx="582641" cy="501708"/>
          </a:xfrm>
          <a:prstGeom prst="downArrow">
            <a:avLst/>
          </a:prstGeom>
          <a:solidFill>
            <a:srgbClr val="E240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4" name="Flèche vers le bas 113"/>
          <p:cNvSpPr/>
          <p:nvPr/>
        </p:nvSpPr>
        <p:spPr>
          <a:xfrm rot="10800000">
            <a:off x="3881549" y="4326648"/>
            <a:ext cx="582641" cy="501708"/>
          </a:xfrm>
          <a:prstGeom prst="downArrow">
            <a:avLst/>
          </a:prstGeom>
          <a:solidFill>
            <a:srgbClr val="E240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Flèche vers le bas 114"/>
          <p:cNvSpPr/>
          <p:nvPr/>
        </p:nvSpPr>
        <p:spPr>
          <a:xfrm rot="10800000">
            <a:off x="10435456" y="4326648"/>
            <a:ext cx="582641" cy="501708"/>
          </a:xfrm>
          <a:prstGeom prst="downArrow">
            <a:avLst/>
          </a:prstGeom>
          <a:solidFill>
            <a:srgbClr val="E240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568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ABF27-166E-5D49-8509-641D4AA2EB34}"/>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Le problème/solution </a:t>
            </a:r>
            <a:r>
              <a:rPr lang="fr-CA" sz="2400" dirty="0">
                <a:solidFill>
                  <a:srgbClr val="0A0082"/>
                </a:solidFill>
                <a:latin typeface="Arial" panose="020B0604020202020204" pitchFamily="34" charset="0"/>
                <a:cs typeface="Arial" panose="020B0604020202020204" pitchFamily="34" charset="0"/>
              </a:rPr>
              <a:t>de la transparence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dimensions idéologiques de la transparence </a:t>
            </a:r>
            <a:br>
              <a:rPr lang="fr-CA"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166DC7F0-6600-7647-A95C-DE0959CCC670}"/>
              </a:ext>
            </a:extLst>
          </p:cNvPr>
          <p:cNvSpPr>
            <a:spLocks noGrp="1"/>
          </p:cNvSpPr>
          <p:nvPr>
            <p:ph type="sldNum" sz="quarter" idx="12"/>
          </p:nvPr>
        </p:nvSpPr>
        <p:spPr/>
        <p:txBody>
          <a:bodyPr/>
          <a:lstStyle/>
          <a:p>
            <a:fld id="{5919FA44-07AC-4F45-8D7A-BAB9305D03FE}" type="slidenum">
              <a:rPr lang="fr-FR" smtClean="0"/>
              <a:t>22</a:t>
            </a:fld>
            <a:endParaRPr lang="fr-FR"/>
          </a:p>
        </p:txBody>
      </p:sp>
      <p:grpSp>
        <p:nvGrpSpPr>
          <p:cNvPr id="6" name="Groupe 5">
            <a:extLst>
              <a:ext uri="{FF2B5EF4-FFF2-40B4-BE49-F238E27FC236}">
                <a16:creationId xmlns:a16="http://schemas.microsoft.com/office/drawing/2014/main" id="{2434FF28-67D5-E548-871A-67E768EF5265}"/>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6F62B745-7F83-734B-9519-9193CA80D2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1474FAD4-6419-FD4B-8260-39EF30E872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B0FB4D3-66DD-2646-B973-D22198B511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925C755A-231B-7D44-A159-65D10C331A70}"/>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E191D5EA-AF40-D340-A762-CEECE67665B2}"/>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0F602A4-3BEA-EC4C-9743-8655336BAABA}"/>
              </a:ext>
            </a:extLst>
          </p:cNvPr>
          <p:cNvSpPr/>
          <p:nvPr/>
        </p:nvSpPr>
        <p:spPr>
          <a:xfrm>
            <a:off x="732844" y="2274590"/>
            <a:ext cx="10763756" cy="3761030"/>
          </a:xfrm>
          <a:prstGeom prst="rect">
            <a:avLst/>
          </a:prstGeom>
        </p:spPr>
        <p:txBody>
          <a:bodyPr wrap="square">
            <a:spAutoFit/>
          </a:bodyPr>
          <a:lstStyle/>
          <a:p>
            <a:pPr lvl="0">
              <a:lnSpc>
                <a:spcPct val="80000"/>
              </a:lnSpc>
              <a:spcBef>
                <a:spcPts val="600"/>
              </a:spcBef>
              <a:spcAft>
                <a:spcPts val="600"/>
              </a:spcAft>
              <a:buSzPts val="1800"/>
            </a:pPr>
            <a:r>
              <a:rPr lang="fr-CA" dirty="0">
                <a:solidFill>
                  <a:srgbClr val="0A0082"/>
                </a:solidFill>
                <a:latin typeface="Calibri" panose="020F0502020204030204" pitchFamily="34" charset="0"/>
                <a:cs typeface="Calibri" panose="020F0502020204030204" pitchFamily="34" charset="0"/>
              </a:rPr>
              <a:t>Le « </a:t>
            </a:r>
            <a:r>
              <a:rPr lang="fr-CA" b="1" dirty="0">
                <a:solidFill>
                  <a:srgbClr val="0A0082"/>
                </a:solidFill>
                <a:latin typeface="Calibri" panose="020F0502020204030204" pitchFamily="34" charset="0"/>
                <a:cs typeface="Calibri" panose="020F0502020204030204" pitchFamily="34" charset="0"/>
              </a:rPr>
              <a:t>techno-</a:t>
            </a:r>
            <a:r>
              <a:rPr lang="fr-CA" b="1" dirty="0" err="1">
                <a:solidFill>
                  <a:srgbClr val="0A0082"/>
                </a:solidFill>
                <a:latin typeface="Calibri" panose="020F0502020204030204" pitchFamily="34" charset="0"/>
                <a:cs typeface="Calibri" panose="020F0502020204030204" pitchFamily="34" charset="0"/>
              </a:rPr>
              <a:t>solutionnisme</a:t>
            </a:r>
            <a:r>
              <a:rPr lang="fr-CA" dirty="0">
                <a:solidFill>
                  <a:srgbClr val="0A0082"/>
                </a:solidFill>
                <a:latin typeface="Calibri" panose="020F0502020204030204" pitchFamily="34" charset="0"/>
                <a:cs typeface="Calibri" panose="020F0502020204030204" pitchFamily="34" charset="0"/>
              </a:rPr>
              <a:t> »</a:t>
            </a:r>
          </a:p>
          <a:p>
            <a:pPr lvl="0">
              <a:lnSpc>
                <a:spcPct val="80000"/>
              </a:lnSpc>
              <a:spcBef>
                <a:spcPts val="600"/>
              </a:spcBef>
              <a:spcAft>
                <a:spcPts val="600"/>
              </a:spcAft>
              <a:buSzPts val="1800"/>
            </a:pPr>
            <a:endParaRPr lang="fr-CA"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SzPts val="2400"/>
              <a:buChar char="•"/>
            </a:pPr>
            <a:r>
              <a:rPr lang="fr-CA" sz="1800" dirty="0">
                <a:solidFill>
                  <a:srgbClr val="0A0082"/>
                </a:solidFill>
                <a:latin typeface="Calibri" panose="020F0502020204030204" pitchFamily="34" charset="0"/>
                <a:cs typeface="Calibri" panose="020F0502020204030204" pitchFamily="34" charset="0"/>
              </a:rPr>
              <a:t>La technologie comme force “réparatrice” du monde physique et social</a:t>
            </a:r>
          </a:p>
          <a:p>
            <a:pPr marL="228600" lvl="0" indent="-228600">
              <a:lnSpc>
                <a:spcPct val="80000"/>
              </a:lnSpc>
              <a:spcBef>
                <a:spcPts val="600"/>
              </a:spcBef>
              <a:spcAft>
                <a:spcPts val="600"/>
              </a:spcAft>
              <a:buSzPts val="2400"/>
              <a:buChar char="•"/>
            </a:pPr>
            <a:r>
              <a:rPr lang="fr-CA" sz="1800" dirty="0" err="1">
                <a:solidFill>
                  <a:srgbClr val="0A0082"/>
                </a:solidFill>
                <a:latin typeface="Calibri" panose="020F0502020204030204" pitchFamily="34" charset="0"/>
                <a:cs typeface="Calibri" panose="020F0502020204030204" pitchFamily="34" charset="0"/>
              </a:rPr>
              <a:t>Accélérationnisme</a:t>
            </a:r>
            <a:r>
              <a:rPr lang="fr-CA" sz="1800" dirty="0">
                <a:solidFill>
                  <a:srgbClr val="0A0082"/>
                </a:solidFill>
                <a:latin typeface="Calibri" panose="020F0502020204030204" pitchFamily="34" charset="0"/>
                <a:cs typeface="Calibri" panose="020F0502020204030204" pitchFamily="34" charset="0"/>
              </a:rPr>
              <a:t> : “</a:t>
            </a:r>
            <a:r>
              <a:rPr lang="fr-CA" sz="1800" i="1" dirty="0">
                <a:solidFill>
                  <a:srgbClr val="0A0082"/>
                </a:solidFill>
                <a:latin typeface="Calibri" panose="020F0502020204030204" pitchFamily="34" charset="0"/>
                <a:cs typeface="Calibri" panose="020F0502020204030204" pitchFamily="34" charset="0"/>
              </a:rPr>
              <a:t>Move </a:t>
            </a:r>
            <a:r>
              <a:rPr lang="fr-CA" sz="1800" i="1" dirty="0" err="1">
                <a:solidFill>
                  <a:srgbClr val="0A0082"/>
                </a:solidFill>
                <a:latin typeface="Calibri" panose="020F0502020204030204" pitchFamily="34" charset="0"/>
                <a:cs typeface="Calibri" panose="020F0502020204030204" pitchFamily="34" charset="0"/>
              </a:rPr>
              <a:t>fast</a:t>
            </a:r>
            <a:r>
              <a:rPr lang="fr-CA" sz="1800" i="1" dirty="0">
                <a:solidFill>
                  <a:srgbClr val="0A0082"/>
                </a:solidFill>
                <a:latin typeface="Calibri" panose="020F0502020204030204" pitchFamily="34" charset="0"/>
                <a:cs typeface="Calibri" panose="020F0502020204030204" pitchFamily="34" charset="0"/>
              </a:rPr>
              <a:t> and break </a:t>
            </a:r>
            <a:r>
              <a:rPr lang="fr-CA" sz="1800" i="1" dirty="0" err="1">
                <a:solidFill>
                  <a:srgbClr val="0A0082"/>
                </a:solidFill>
                <a:latin typeface="Calibri" panose="020F0502020204030204" pitchFamily="34" charset="0"/>
                <a:cs typeface="Calibri" panose="020F0502020204030204" pitchFamily="34" charset="0"/>
              </a:rPr>
              <a:t>things</a:t>
            </a:r>
            <a:r>
              <a:rPr lang="fr-CA" sz="1800" dirty="0">
                <a:solidFill>
                  <a:srgbClr val="0A0082"/>
                </a:solidFill>
                <a:latin typeface="Calibri" panose="020F0502020204030204" pitchFamily="34" charset="0"/>
                <a:cs typeface="Calibri" panose="020F0502020204030204" pitchFamily="34" charset="0"/>
              </a:rPr>
              <a:t>” (Facebook), destruction créatrice (Schumpeter), priorité à l’initiative vs. la prudence</a:t>
            </a:r>
          </a:p>
          <a:p>
            <a:pPr marL="228600" lvl="0" indent="-228600">
              <a:lnSpc>
                <a:spcPct val="80000"/>
              </a:lnSpc>
              <a:spcBef>
                <a:spcPts val="600"/>
              </a:spcBef>
              <a:spcAft>
                <a:spcPts val="600"/>
              </a:spcAft>
              <a:buClr>
                <a:schemeClr val="dk1"/>
              </a:buClr>
              <a:buSzPts val="2400"/>
              <a:buChar char="•"/>
            </a:pPr>
            <a:r>
              <a:rPr lang="fr-CA" sz="1800" dirty="0">
                <a:solidFill>
                  <a:srgbClr val="0A0082"/>
                </a:solidFill>
                <a:latin typeface="Calibri" panose="020F0502020204030204" pitchFamily="34" charset="0"/>
                <a:cs typeface="Calibri" panose="020F0502020204030204" pitchFamily="34" charset="0"/>
              </a:rPr>
              <a:t>Transparence comme pratique et discours dans la sphère publique</a:t>
            </a:r>
          </a:p>
          <a:p>
            <a:pPr marL="228600" lvl="0" indent="-228600">
              <a:lnSpc>
                <a:spcPct val="80000"/>
              </a:lnSpc>
              <a:spcBef>
                <a:spcPts val="600"/>
              </a:spcBef>
              <a:spcAft>
                <a:spcPts val="600"/>
              </a:spcAft>
              <a:buClr>
                <a:schemeClr val="dk1"/>
              </a:buClr>
              <a:buSzPts val="2400"/>
              <a:buChar char="•"/>
            </a:pPr>
            <a:r>
              <a:rPr lang="fr-CA" sz="1800" dirty="0">
                <a:solidFill>
                  <a:srgbClr val="0A0082"/>
                </a:solidFill>
                <a:latin typeface="Calibri" panose="020F0502020204030204" pitchFamily="34" charset="0"/>
                <a:cs typeface="Calibri" panose="020F0502020204030204" pitchFamily="34" charset="0"/>
              </a:rPr>
              <a:t>Approche déontologique et autorégulatrice</a:t>
            </a:r>
          </a:p>
          <a:p>
            <a:pPr marL="228600" lvl="0" indent="-228600">
              <a:lnSpc>
                <a:spcPct val="80000"/>
              </a:lnSpc>
              <a:spcBef>
                <a:spcPts val="600"/>
              </a:spcBef>
              <a:spcAft>
                <a:spcPts val="600"/>
              </a:spcAft>
              <a:buSzPts val="2400"/>
              <a:buChar char="•"/>
            </a:pPr>
            <a:r>
              <a:rPr lang="fr-CA" sz="1800" dirty="0">
                <a:solidFill>
                  <a:srgbClr val="0A0082"/>
                </a:solidFill>
                <a:latin typeface="Calibri" panose="020F0502020204030204" pitchFamily="34" charset="0"/>
                <a:cs typeface="Calibri" panose="020F0502020204030204" pitchFamily="34" charset="0"/>
              </a:rPr>
              <a:t>Tendance à ignorer les aspects non-triviaux des problèmes sociaux : la solution est toujours plus et meilleure techno, et jamais le changement sociopolitique.</a:t>
            </a:r>
          </a:p>
          <a:p>
            <a:pPr lvl="0">
              <a:lnSpc>
                <a:spcPct val="80000"/>
              </a:lnSpc>
              <a:spcBef>
                <a:spcPts val="600"/>
              </a:spcBef>
              <a:spcAft>
                <a:spcPts val="600"/>
              </a:spcAft>
              <a:buClr>
                <a:schemeClr val="dk1"/>
              </a:buClr>
              <a:buSzPts val="217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17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70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D1B44-56A2-5240-A7BA-B4B956E27E41}"/>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Le problème/solution </a:t>
            </a:r>
            <a:r>
              <a:rPr lang="fr-CA" sz="2400" dirty="0">
                <a:solidFill>
                  <a:srgbClr val="0A0082"/>
                </a:solidFill>
                <a:latin typeface="Arial" panose="020B0604020202020204" pitchFamily="34" charset="0"/>
                <a:cs typeface="Arial" panose="020B0604020202020204" pitchFamily="34" charset="0"/>
              </a:rPr>
              <a:t>de la transparence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dimensions idéologiques de la transparence </a:t>
            </a:r>
            <a:br>
              <a:rPr lang="fr-CA"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F96E5F5B-2FF3-9648-BC7E-140FF1CF10D0}"/>
              </a:ext>
            </a:extLst>
          </p:cNvPr>
          <p:cNvSpPr>
            <a:spLocks noGrp="1"/>
          </p:cNvSpPr>
          <p:nvPr>
            <p:ph type="sldNum" sz="quarter" idx="12"/>
          </p:nvPr>
        </p:nvSpPr>
        <p:spPr/>
        <p:txBody>
          <a:bodyPr/>
          <a:lstStyle/>
          <a:p>
            <a:fld id="{5919FA44-07AC-4F45-8D7A-BAB9305D03FE}" type="slidenum">
              <a:rPr lang="fr-FR" smtClean="0"/>
              <a:t>23</a:t>
            </a:fld>
            <a:endParaRPr lang="fr-FR"/>
          </a:p>
        </p:txBody>
      </p:sp>
      <p:grpSp>
        <p:nvGrpSpPr>
          <p:cNvPr id="6" name="Groupe 5">
            <a:extLst>
              <a:ext uri="{FF2B5EF4-FFF2-40B4-BE49-F238E27FC236}">
                <a16:creationId xmlns:a16="http://schemas.microsoft.com/office/drawing/2014/main" id="{2DA9FFA5-AAC8-CB48-AAFF-FBC6F2286635}"/>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E1EE6960-BA55-0A4A-A257-17FA55B1BD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5D60C289-3538-5B40-A99E-88964C7863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318AF0B-B684-034D-9DB5-C17B77F129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933065FF-39B9-034B-929A-B66C8B9079AD}"/>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85C5C05-F908-9B46-8BA4-33CB4C3A9DBE}"/>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116C0E8-6AE0-E64C-87CD-7C0ED24C6A06}"/>
              </a:ext>
            </a:extLst>
          </p:cNvPr>
          <p:cNvSpPr/>
          <p:nvPr/>
        </p:nvSpPr>
        <p:spPr>
          <a:xfrm>
            <a:off x="732844" y="2274590"/>
            <a:ext cx="10763756" cy="3761030"/>
          </a:xfrm>
          <a:prstGeom prst="rect">
            <a:avLst/>
          </a:prstGeom>
        </p:spPr>
        <p:txBody>
          <a:bodyPr wrap="square">
            <a:spAutoFit/>
          </a:bodyPr>
          <a:lstStyle/>
          <a:p>
            <a:pPr lvl="0">
              <a:lnSpc>
                <a:spcPct val="80000"/>
              </a:lnSpc>
              <a:spcBef>
                <a:spcPts val="600"/>
              </a:spcBef>
              <a:spcAft>
                <a:spcPts val="600"/>
              </a:spcAft>
              <a:buClr>
                <a:schemeClr val="dk1"/>
              </a:buClr>
              <a:buSzPts val="1750"/>
            </a:pPr>
            <a:r>
              <a:rPr lang="fr-CA" sz="1800" b="1" dirty="0">
                <a:solidFill>
                  <a:srgbClr val="0A0082"/>
                </a:solidFill>
                <a:latin typeface="Calibri" panose="020F0502020204030204" pitchFamily="34" charset="0"/>
                <a:cs typeface="Calibri" panose="020F0502020204030204" pitchFamily="34" charset="0"/>
              </a:rPr>
              <a:t>“L’humanisme de plateforme”</a:t>
            </a:r>
          </a:p>
          <a:p>
            <a:pPr lvl="0">
              <a:lnSpc>
                <a:spcPct val="80000"/>
              </a:lnSpc>
              <a:spcBef>
                <a:spcPts val="600"/>
              </a:spcBef>
              <a:spcAft>
                <a:spcPts val="600"/>
              </a:spcAft>
              <a:buClr>
                <a:schemeClr val="dk1"/>
              </a:buClr>
              <a:buSzPts val="1750"/>
            </a:pPr>
            <a:endParaRPr lang="fr-CA" sz="1800" b="1"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SzPts val="2400"/>
              <a:buChar char="•"/>
            </a:pPr>
            <a:r>
              <a:rPr lang="fr-CA" sz="1800" dirty="0">
                <a:solidFill>
                  <a:srgbClr val="0A0082"/>
                </a:solidFill>
                <a:latin typeface="Calibri" panose="020F0502020204030204" pitchFamily="34" charset="0"/>
                <a:cs typeface="Calibri" panose="020F0502020204030204" pitchFamily="34" charset="0"/>
              </a:rPr>
              <a:t>La transparence comme autorégulation : procédurale,  gérée</a:t>
            </a:r>
          </a:p>
          <a:p>
            <a:pPr marL="228600" lvl="0" indent="-228600">
              <a:lnSpc>
                <a:spcPct val="80000"/>
              </a:lnSpc>
              <a:spcBef>
                <a:spcPts val="600"/>
              </a:spcBef>
              <a:spcAft>
                <a:spcPts val="600"/>
              </a:spcAft>
              <a:buSzPts val="2400"/>
              <a:buChar char="•"/>
            </a:pPr>
            <a:r>
              <a:rPr lang="fr-CA" sz="1800" dirty="0">
                <a:solidFill>
                  <a:srgbClr val="0A0082"/>
                </a:solidFill>
                <a:latin typeface="Calibri" panose="020F0502020204030204" pitchFamily="34" charset="0"/>
                <a:cs typeface="Calibri" panose="020F0502020204030204" pitchFamily="34" charset="0"/>
              </a:rPr>
              <a:t>Discours centré sur l'utilisateur (confidentialité, sécurité, confiance, plaidoyer, "plateforme")</a:t>
            </a:r>
          </a:p>
          <a:p>
            <a:pPr lvl="0">
              <a:lnSpc>
                <a:spcPct val="80000"/>
              </a:lnSpc>
              <a:spcBef>
                <a:spcPts val="600"/>
              </a:spcBef>
              <a:spcAft>
                <a:spcPts val="600"/>
              </a:spcAft>
              <a:buSzPts val="1800"/>
            </a:pPr>
            <a:r>
              <a:rPr lang="fr-CA" sz="1800" b="1" u="sng" dirty="0">
                <a:solidFill>
                  <a:srgbClr val="0A0082"/>
                </a:solidFill>
                <a:latin typeface="Calibri" panose="020F0502020204030204" pitchFamily="34" charset="0"/>
                <a:cs typeface="Calibri" panose="020F0502020204030204" pitchFamily="34" charset="0"/>
              </a:rPr>
              <a:t>TOUTEFOIS</a:t>
            </a:r>
            <a:r>
              <a:rPr lang="fr-CA" sz="1800" dirty="0">
                <a:solidFill>
                  <a:srgbClr val="0A0082"/>
                </a:solidFill>
                <a:latin typeface="Calibri" panose="020F0502020204030204" pitchFamily="34" charset="0"/>
                <a:cs typeface="Calibri" panose="020F0502020204030204" pitchFamily="34" charset="0"/>
              </a:rPr>
              <a:t>, </a:t>
            </a:r>
          </a:p>
          <a:p>
            <a:pPr marL="457200" lvl="0" indent="-381000">
              <a:lnSpc>
                <a:spcPct val="80000"/>
              </a:lnSpc>
              <a:spcBef>
                <a:spcPts val="600"/>
              </a:spcBef>
              <a:spcAft>
                <a:spcPts val="600"/>
              </a:spcAft>
              <a:buSzPts val="2400"/>
              <a:buChar char="•"/>
            </a:pPr>
            <a:r>
              <a:rPr lang="fr-CA" sz="1800" dirty="0">
                <a:solidFill>
                  <a:srgbClr val="0A0082"/>
                </a:solidFill>
                <a:latin typeface="Calibri" panose="020F0502020204030204" pitchFamily="34" charset="0"/>
                <a:cs typeface="Calibri" panose="020F0502020204030204" pitchFamily="34" charset="0"/>
              </a:rPr>
              <a:t>Des pratiques centrées sur les données (ensembles de données, statistiques, outils de visualisation, partenariats pour le partage de données et de pratiques)</a:t>
            </a:r>
          </a:p>
          <a:p>
            <a:pPr marL="457200" lvl="0" indent="-381000">
              <a:lnSpc>
                <a:spcPct val="80000"/>
              </a:lnSpc>
              <a:spcBef>
                <a:spcPts val="600"/>
              </a:spcBef>
              <a:spcAft>
                <a:spcPts val="600"/>
              </a:spcAft>
              <a:buSzPts val="2400"/>
              <a:buChar char="•"/>
            </a:pPr>
            <a:r>
              <a:rPr lang="fr-CA" sz="1800" dirty="0">
                <a:solidFill>
                  <a:srgbClr val="0A0082"/>
                </a:solidFill>
                <a:latin typeface="Calibri" panose="020F0502020204030204" pitchFamily="34" charset="0"/>
                <a:cs typeface="Calibri" panose="020F0502020204030204" pitchFamily="34" charset="0"/>
              </a:rPr>
              <a:t>Interprétation contrôlée par les plateformes (confiance, communauté, alliance des utilisateurs professionnels)</a:t>
            </a:r>
          </a:p>
          <a:p>
            <a:pPr lvl="0">
              <a:lnSpc>
                <a:spcPct val="80000"/>
              </a:lnSpc>
              <a:spcBef>
                <a:spcPts val="600"/>
              </a:spcBef>
              <a:spcAft>
                <a:spcPts val="600"/>
              </a:spcAft>
              <a:buClr>
                <a:schemeClr val="dk1"/>
              </a:buClr>
              <a:buSzPts val="217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17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1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4DC01B-6F0F-F24E-8355-B90D4B83FCE8}"/>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 traçage de contacts manuel</a:t>
            </a:r>
            <a:br>
              <a:rPr lang="fr-CA"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43F38D9B-0D72-6B4B-874B-66923EE92B8D}"/>
              </a:ext>
            </a:extLst>
          </p:cNvPr>
          <p:cNvSpPr>
            <a:spLocks noGrp="1"/>
          </p:cNvSpPr>
          <p:nvPr>
            <p:ph type="sldNum" sz="quarter" idx="12"/>
          </p:nvPr>
        </p:nvSpPr>
        <p:spPr/>
        <p:txBody>
          <a:bodyPr/>
          <a:lstStyle/>
          <a:p>
            <a:fld id="{5919FA44-07AC-4F45-8D7A-BAB9305D03FE}" type="slidenum">
              <a:rPr lang="fr-FR" smtClean="0"/>
              <a:t>24</a:t>
            </a:fld>
            <a:endParaRPr lang="fr-FR"/>
          </a:p>
        </p:txBody>
      </p:sp>
      <p:grpSp>
        <p:nvGrpSpPr>
          <p:cNvPr id="6" name="Groupe 5">
            <a:extLst>
              <a:ext uri="{FF2B5EF4-FFF2-40B4-BE49-F238E27FC236}">
                <a16:creationId xmlns:a16="http://schemas.microsoft.com/office/drawing/2014/main" id="{294782D6-77CC-2F43-8F2F-1646330F5305}"/>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74C48EBA-A6A5-9F4F-8DF3-FE211E6F59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13AAA326-874E-4449-BA7D-CEE23EAAB9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4840769F-21DA-984C-AC01-B0F0EC8C7E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49E48C72-4B5C-1142-A9A8-904C6EBCFA9E}"/>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03C5F09E-9C3B-404B-B568-B7EA76FA1EF8}"/>
              </a:ext>
            </a:extLst>
          </p:cNvPr>
          <p:cNvSpPr/>
          <p:nvPr/>
        </p:nvSpPr>
        <p:spPr bwMode="gray">
          <a:xfrm>
            <a:off x="384469" y="1916832"/>
            <a:ext cx="6437245"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280FBD6-8F01-E445-AEF0-3E253BDFEAC2}"/>
              </a:ext>
            </a:extLst>
          </p:cNvPr>
          <p:cNvSpPr/>
          <p:nvPr/>
        </p:nvSpPr>
        <p:spPr>
          <a:xfrm>
            <a:off x="384469" y="2319623"/>
            <a:ext cx="6691245" cy="2923877"/>
          </a:xfrm>
          <a:prstGeom prst="rect">
            <a:avLst/>
          </a:prstGeom>
        </p:spPr>
        <p:txBody>
          <a:bodyPr wrap="square">
            <a:spAutoFit/>
          </a:bodyPr>
          <a:lstStyle/>
          <a:p>
            <a:pPr marL="114300" lvl="0">
              <a:lnSpc>
                <a:spcPct val="80000"/>
              </a:lnSpc>
              <a:spcBef>
                <a:spcPts val="600"/>
              </a:spcBef>
              <a:spcAft>
                <a:spcPts val="600"/>
              </a:spcAft>
              <a:buSzPts val="1800"/>
            </a:pPr>
            <a:r>
              <a:rPr lang="fr-CA" sz="1800" b="1" dirty="0">
                <a:solidFill>
                  <a:srgbClr val="0A0082"/>
                </a:solidFill>
                <a:latin typeface="Calibri" panose="020F0502020204030204" pitchFamily="34" charset="0"/>
                <a:cs typeface="Calibri" panose="020F0502020204030204" pitchFamily="34" charset="0"/>
              </a:rPr>
              <a:t>Traçage manuel de contact </a:t>
            </a:r>
            <a:r>
              <a:rPr lang="fr-CA" sz="1800" dirty="0">
                <a:solidFill>
                  <a:srgbClr val="0A0082"/>
                </a:solidFill>
                <a:latin typeface="Calibri" panose="020F0502020204030204" pitchFamily="34" charset="0"/>
                <a:cs typeface="Calibri" panose="020F0502020204030204" pitchFamily="34" charset="0"/>
              </a:rPr>
              <a:t>historiquement efficace (ex : </a:t>
            </a:r>
            <a:r>
              <a:rPr lang="fr-CA" sz="1800" dirty="0" err="1">
                <a:solidFill>
                  <a:srgbClr val="0A0082"/>
                </a:solidFill>
                <a:latin typeface="Calibri" panose="020F0502020204030204" pitchFamily="34" charset="0"/>
                <a:cs typeface="Calibri" panose="020F0502020204030204" pitchFamily="34" charset="0"/>
              </a:rPr>
              <a:t>Ebola</a:t>
            </a:r>
            <a:r>
              <a:rPr lang="fr-CA" sz="1800" dirty="0">
                <a:solidFill>
                  <a:srgbClr val="0A0082"/>
                </a:solidFill>
                <a:latin typeface="Calibri" panose="020F0502020204030204" pitchFamily="34" charset="0"/>
                <a:cs typeface="Calibri" panose="020F0502020204030204" pitchFamily="34" charset="0"/>
              </a:rPr>
              <a:t> en 2014)</a:t>
            </a:r>
          </a:p>
          <a:p>
            <a:pPr marL="1143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Protocoles bien définis (OMS) : durée et places de contact, recherche de détails de l’emplacement sociogéographique des personnes, disponibilité de personnel </a:t>
            </a:r>
            <a:endParaRPr lang="fr-CA" sz="900" dirty="0">
              <a:solidFill>
                <a:srgbClr val="0A0082"/>
              </a:solidFill>
              <a:latin typeface="Calibri" panose="020F0502020204030204" pitchFamily="34" charset="0"/>
              <a:cs typeface="Calibri" panose="020F0502020204030204" pitchFamily="34" charset="0"/>
            </a:endParaRPr>
          </a:p>
          <a:p>
            <a:pPr marL="1143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Combinaison de</a:t>
            </a:r>
            <a:r>
              <a:rPr lang="fr-CA" sz="1800" b="1" dirty="0">
                <a:solidFill>
                  <a:srgbClr val="0A0082"/>
                </a:solidFill>
                <a:latin typeface="Calibri" panose="020F0502020204030204" pitchFamily="34" charset="0"/>
                <a:cs typeface="Calibri" panose="020F0502020204030204" pitchFamily="34" charset="0"/>
              </a:rPr>
              <a:t> traçage manuel </a:t>
            </a:r>
            <a:r>
              <a:rPr lang="fr-CA" sz="1800" dirty="0">
                <a:solidFill>
                  <a:srgbClr val="0A0082"/>
                </a:solidFill>
                <a:latin typeface="Calibri" panose="020F0502020204030204" pitchFamily="34" charset="0"/>
                <a:cs typeface="Calibri" panose="020F0502020204030204" pitchFamily="34" charset="0"/>
              </a:rPr>
              <a:t>et du </a:t>
            </a:r>
            <a:r>
              <a:rPr lang="fr-CA" sz="1800" b="1" dirty="0">
                <a:solidFill>
                  <a:srgbClr val="0A0082"/>
                </a:solidFill>
                <a:latin typeface="Calibri" panose="020F0502020204030204" pitchFamily="34" charset="0"/>
                <a:cs typeface="Calibri" panose="020F0502020204030204" pitchFamily="34" charset="0"/>
              </a:rPr>
              <a:t>distancement physique</a:t>
            </a:r>
            <a:r>
              <a:rPr lang="fr-CA" sz="1800" dirty="0">
                <a:solidFill>
                  <a:srgbClr val="0A0082"/>
                </a:solidFill>
                <a:latin typeface="Calibri" panose="020F0502020204030204" pitchFamily="34" charset="0"/>
                <a:cs typeface="Calibri" panose="020F0502020204030204" pitchFamily="34" charset="0"/>
              </a:rPr>
              <a:t> permet de réduire la transmission en 57 % à 61 % (estimé). </a:t>
            </a:r>
            <a:endParaRPr lang="fr-CA" sz="900" dirty="0">
              <a:solidFill>
                <a:srgbClr val="0A0082"/>
              </a:solidFill>
              <a:latin typeface="Calibri" panose="020F0502020204030204" pitchFamily="34" charset="0"/>
              <a:ea typeface="Arial"/>
              <a:cs typeface="Calibri" panose="020F0502020204030204" pitchFamily="34" charset="0"/>
              <a:sym typeface="Arial"/>
            </a:endParaRPr>
          </a:p>
          <a:p>
            <a:pPr marL="1143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Environ </a:t>
            </a:r>
            <a:r>
              <a:rPr lang="fr-CA" sz="1800" b="1" dirty="0">
                <a:solidFill>
                  <a:srgbClr val="0A0082"/>
                </a:solidFill>
                <a:latin typeface="Calibri" panose="020F0502020204030204" pitchFamily="34" charset="0"/>
                <a:cs typeface="Calibri" panose="020F0502020204030204" pitchFamily="34" charset="0"/>
              </a:rPr>
              <a:t>50 % à 60 % des cas doivent être identifiées</a:t>
            </a:r>
            <a:r>
              <a:rPr lang="fr-CA" sz="1800" dirty="0">
                <a:solidFill>
                  <a:srgbClr val="0A0082"/>
                </a:solidFill>
                <a:latin typeface="Calibri" panose="020F0502020204030204" pitchFamily="34" charset="0"/>
                <a:cs typeface="Calibri" panose="020F0502020204030204" pitchFamily="34" charset="0"/>
              </a:rPr>
              <a:t> pour que le traçage soit efficace</a:t>
            </a:r>
          </a:p>
          <a:p>
            <a:pPr lvl="0">
              <a:lnSpc>
                <a:spcPct val="80000"/>
              </a:lnSpc>
              <a:spcBef>
                <a:spcPts val="600"/>
              </a:spcBef>
              <a:spcAft>
                <a:spcPts val="600"/>
              </a:spcAft>
              <a:buSzPts val="1800"/>
            </a:pPr>
            <a:endParaRPr lang="fr-CA" sz="1800" dirty="0">
              <a:solidFill>
                <a:srgbClr val="0A0082"/>
              </a:solidFill>
              <a:highlight>
                <a:srgbClr val="00FF00"/>
              </a:highlight>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5086" y="2061814"/>
            <a:ext cx="5167085" cy="3264967"/>
          </a:xfrm>
          <a:prstGeom prst="rect">
            <a:avLst/>
          </a:prstGeom>
        </p:spPr>
      </p:pic>
    </p:spTree>
    <p:extLst>
      <p:ext uri="{BB962C8B-B14F-4D97-AF65-F5344CB8AC3E}">
        <p14:creationId xmlns:p14="http://schemas.microsoft.com/office/powerpoint/2010/main" val="12056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6FF2F-5030-6B42-9724-9139A9D40CC2}"/>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 traçage de contacts manuel</a:t>
            </a:r>
            <a:br>
              <a:rPr lang="fr-CA"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A8FE10B1-B3AC-D64D-A1C4-1B51DC512EA7}"/>
              </a:ext>
            </a:extLst>
          </p:cNvPr>
          <p:cNvSpPr>
            <a:spLocks noGrp="1"/>
          </p:cNvSpPr>
          <p:nvPr>
            <p:ph type="sldNum" sz="quarter" idx="12"/>
          </p:nvPr>
        </p:nvSpPr>
        <p:spPr/>
        <p:txBody>
          <a:bodyPr/>
          <a:lstStyle/>
          <a:p>
            <a:fld id="{5919FA44-07AC-4F45-8D7A-BAB9305D03FE}" type="slidenum">
              <a:rPr lang="fr-FR" smtClean="0"/>
              <a:t>25</a:t>
            </a:fld>
            <a:endParaRPr lang="fr-FR"/>
          </a:p>
        </p:txBody>
      </p:sp>
      <p:grpSp>
        <p:nvGrpSpPr>
          <p:cNvPr id="6" name="Groupe 5">
            <a:extLst>
              <a:ext uri="{FF2B5EF4-FFF2-40B4-BE49-F238E27FC236}">
                <a16:creationId xmlns:a16="http://schemas.microsoft.com/office/drawing/2014/main" id="{0C6478EB-4FAF-AE43-BEE3-A957C79F68EE}"/>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73D5B25A-9C23-1340-B23D-8384EA2A5C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F7D3F5FD-394A-074C-AC50-911E547D15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0D00CD29-ACCD-B949-9CE3-8F8C03DA99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023599A7-D6C6-3C44-9CD0-C6B110C649F3}"/>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08743490-879A-5B4D-B010-52262717823A}"/>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E9D47D3-7F55-554E-97D4-18EF8C62AA1E}"/>
              </a:ext>
            </a:extLst>
          </p:cNvPr>
          <p:cNvSpPr/>
          <p:nvPr/>
        </p:nvSpPr>
        <p:spPr>
          <a:xfrm>
            <a:off x="732844" y="2274590"/>
            <a:ext cx="10763756" cy="4068806"/>
          </a:xfrm>
          <a:prstGeom prst="rect">
            <a:avLst/>
          </a:prstGeom>
        </p:spPr>
        <p:txBody>
          <a:bodyPr wrap="square">
            <a:spAutoFit/>
          </a:bodyPr>
          <a:lstStyle/>
          <a:p>
            <a:pPr marL="457200" lvl="0" indent="-3429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Efficacité dépend des </a:t>
            </a:r>
            <a:r>
              <a:rPr lang="fr-CA" sz="1800" b="1" dirty="0">
                <a:solidFill>
                  <a:srgbClr val="0A0082"/>
                </a:solidFill>
                <a:latin typeface="Calibri" panose="020F0502020204030204" pitchFamily="34" charset="0"/>
                <a:cs typeface="Calibri" panose="020F0502020204030204" pitchFamily="34" charset="0"/>
              </a:rPr>
              <a:t>ressources </a:t>
            </a:r>
            <a:r>
              <a:rPr lang="fr-CA" sz="1800" dirty="0">
                <a:solidFill>
                  <a:srgbClr val="0A0082"/>
                </a:solidFill>
                <a:latin typeface="Calibri" panose="020F0502020204030204" pitchFamily="34" charset="0"/>
                <a:cs typeface="Calibri" panose="020F0502020204030204" pitchFamily="34" charset="0"/>
              </a:rPr>
              <a:t>et de l’augmentation des nombres de cas et de contacts</a:t>
            </a:r>
          </a:p>
          <a:p>
            <a:pPr marL="457200" lvl="0" indent="-3429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Impossible de traquer tous les contacts : traçage des cas les plus proches</a:t>
            </a:r>
          </a:p>
          <a:p>
            <a:pPr marL="457200" lvl="0" indent="-3429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Embauche rapide d’enquêteurs, centralisation de moyens, outils informatiques</a:t>
            </a:r>
          </a:p>
          <a:p>
            <a:pPr marL="457200" lvl="0" indent="-3429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Traçage doit être accompagné d’autres mesures: confinement, suivis médicaux, tests, etc.</a:t>
            </a:r>
          </a:p>
          <a:p>
            <a:pPr marL="228600"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marL="2286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Chine (Wuhan) : 81 enquêteurs par 100.000 personnes</a:t>
            </a:r>
          </a:p>
          <a:p>
            <a:pPr marL="2286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États-Unis : 56 par 100.000 habitants</a:t>
            </a:r>
          </a:p>
          <a:p>
            <a:pPr marL="228600"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marL="228600" lvl="0">
              <a:lnSpc>
                <a:spcPct val="80000"/>
              </a:lnSpc>
              <a:spcBef>
                <a:spcPts val="600"/>
              </a:spcBef>
              <a:spcAft>
                <a:spcPts val="600"/>
              </a:spcAft>
              <a:buSzPts val="1800"/>
            </a:pPr>
            <a:endParaRPr lang="fr-CA" sz="1800" dirty="0">
              <a:solidFill>
                <a:srgbClr val="0A0082"/>
              </a:solidFill>
              <a:highlight>
                <a:srgbClr val="00FF00"/>
              </a:highlight>
              <a:latin typeface="Calibri" panose="020F0502020204030204" pitchFamily="34" charset="0"/>
              <a:cs typeface="Calibri" panose="020F0502020204030204" pitchFamily="34" charset="0"/>
            </a:endParaRPr>
          </a:p>
          <a:p>
            <a:pPr marL="228600" lvl="0">
              <a:lnSpc>
                <a:spcPct val="80000"/>
              </a:lnSpc>
              <a:spcBef>
                <a:spcPts val="600"/>
              </a:spcBef>
              <a:spcAft>
                <a:spcPts val="600"/>
              </a:spcAft>
              <a:buSzPts val="1800"/>
            </a:pPr>
            <a:endParaRPr lang="fr-CA" sz="1800" dirty="0">
              <a:solidFill>
                <a:srgbClr val="0A0082"/>
              </a:solidFill>
              <a:highlight>
                <a:srgbClr val="00FF00"/>
              </a:highlight>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highlight>
                <a:srgbClr val="00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9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A0AC8-A72E-2844-BAB3-8EB35A1B5FB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E4502FD-A324-1247-8234-7C03B4BD723B}"/>
              </a:ext>
            </a:extLst>
          </p:cNvPr>
          <p:cNvSpPr>
            <a:spLocks noGrp="1"/>
          </p:cNvSpPr>
          <p:nvPr>
            <p:ph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48F39242-3798-8843-B49B-A3662864C97D}"/>
              </a:ext>
            </a:extLst>
          </p:cNvPr>
          <p:cNvSpPr>
            <a:spLocks noGrp="1"/>
          </p:cNvSpPr>
          <p:nvPr>
            <p:ph type="sldNum" sz="quarter" idx="12"/>
          </p:nvPr>
        </p:nvSpPr>
        <p:spPr/>
        <p:txBody>
          <a:bodyPr/>
          <a:lstStyle/>
          <a:p>
            <a:fld id="{5919FA44-07AC-4F45-8D7A-BAB9305D03FE}" type="slidenum">
              <a:rPr lang="fr-FR" smtClean="0"/>
              <a:t>26</a:t>
            </a:fld>
            <a:endParaRPr lang="fr-FR"/>
          </a:p>
        </p:txBody>
      </p:sp>
      <p:grpSp>
        <p:nvGrpSpPr>
          <p:cNvPr id="6" name="Groupe 5">
            <a:extLst>
              <a:ext uri="{FF2B5EF4-FFF2-40B4-BE49-F238E27FC236}">
                <a16:creationId xmlns:a16="http://schemas.microsoft.com/office/drawing/2014/main" id="{51ADE5BA-D245-564F-AC5E-A8B6E8B06AF3}"/>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6AEAB1A7-518E-6F42-8B5F-E4A2C44480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2EC6B212-511E-C64F-B191-93FEDF195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023DCEC5-D00A-E342-9E4C-28E07919CF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4B03F634-5037-8C4D-B821-2B42E4E3C33E}"/>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oogle Shape;496;g876d818c27_0_85">
            <a:extLst>
              <a:ext uri="{FF2B5EF4-FFF2-40B4-BE49-F238E27FC236}">
                <a16:creationId xmlns:a16="http://schemas.microsoft.com/office/drawing/2014/main" id="{01DABA13-4DC3-EE4F-98A6-D388E001967C}"/>
              </a:ext>
            </a:extLst>
          </p:cNvPr>
          <p:cNvPicPr preferRelativeResize="0"/>
          <p:nvPr/>
        </p:nvPicPr>
        <p:blipFill rotWithShape="1">
          <a:blip r:embed="rId6">
            <a:alphaModFix/>
          </a:blip>
          <a:srcRect/>
          <a:stretch/>
        </p:blipFill>
        <p:spPr>
          <a:xfrm>
            <a:off x="155340" y="152400"/>
            <a:ext cx="11881320" cy="6553200"/>
          </a:xfrm>
          <a:prstGeom prst="rect">
            <a:avLst/>
          </a:prstGeom>
          <a:noFill/>
          <a:ln>
            <a:noFill/>
          </a:ln>
        </p:spPr>
      </p:pic>
    </p:spTree>
    <p:extLst>
      <p:ext uri="{BB962C8B-B14F-4D97-AF65-F5344CB8AC3E}">
        <p14:creationId xmlns:p14="http://schemas.microsoft.com/office/powerpoint/2010/main" val="28278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11324-A040-B240-A49C-F0C277678821}"/>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 traçage de contacts manuel – au Québec</a:t>
            </a:r>
            <a:br>
              <a:rPr lang="fr-CA"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EDB084A5-67DE-4F4A-A22F-3E2B604E8217}"/>
              </a:ext>
            </a:extLst>
          </p:cNvPr>
          <p:cNvSpPr>
            <a:spLocks noGrp="1"/>
          </p:cNvSpPr>
          <p:nvPr>
            <p:ph type="sldNum" sz="quarter" idx="12"/>
          </p:nvPr>
        </p:nvSpPr>
        <p:spPr/>
        <p:txBody>
          <a:bodyPr/>
          <a:lstStyle/>
          <a:p>
            <a:fld id="{5919FA44-07AC-4F45-8D7A-BAB9305D03FE}" type="slidenum">
              <a:rPr lang="fr-FR" smtClean="0"/>
              <a:t>27</a:t>
            </a:fld>
            <a:endParaRPr lang="fr-FR"/>
          </a:p>
        </p:txBody>
      </p:sp>
      <p:grpSp>
        <p:nvGrpSpPr>
          <p:cNvPr id="6" name="Groupe 5">
            <a:extLst>
              <a:ext uri="{FF2B5EF4-FFF2-40B4-BE49-F238E27FC236}">
                <a16:creationId xmlns:a16="http://schemas.microsoft.com/office/drawing/2014/main" id="{92E278D9-2853-9B46-95D9-0B9E9796F5CC}"/>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EEE971F2-0DF1-CF46-ABD0-FDDA0241EE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6F773832-BF43-594C-935C-68B4DA404F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5CEE979F-CC6E-9349-8899-5BDB4BF8BC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8AE468B8-05DE-034A-9A54-BD06BBA06ABC}"/>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9E4165B9-840C-CF42-8B2F-102B79825CEC}"/>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E89977A-8EC5-884A-80E7-3C4A8A8DF1E0}"/>
              </a:ext>
            </a:extLst>
          </p:cNvPr>
          <p:cNvSpPr/>
          <p:nvPr/>
        </p:nvSpPr>
        <p:spPr>
          <a:xfrm>
            <a:off x="732844" y="2274590"/>
            <a:ext cx="10763756" cy="2947858"/>
          </a:xfrm>
          <a:prstGeom prst="rect">
            <a:avLst/>
          </a:prstGeom>
        </p:spPr>
        <p:txBody>
          <a:bodyPr wrap="square">
            <a:spAutoFit/>
          </a:bodyPr>
          <a:lstStyle/>
          <a:p>
            <a:pPr lvl="0">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Pratiques de traçage clinique manuel </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Tests de dépistage</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Appels téléphoniques par la Direction de Santé Publique</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Enquête rigoureux et intrusif : questionnaire de 13 pages (détails personnels, infos de santé)</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Recul dans le temps et traçage des contactes des cas positifs : trouver la source</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Confiance mutuelle : entretien téléphonique </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Suivi de contacts sociaux du cas positif : trouver des  nouveaux cas</a:t>
            </a:r>
          </a:p>
          <a:p>
            <a:pPr marL="685800" lvl="1" indent="-228600">
              <a:lnSpc>
                <a:spcPct val="80000"/>
              </a:lnSpc>
              <a:spcBef>
                <a:spcPts val="600"/>
              </a:spcBef>
              <a:spcAft>
                <a:spcPts val="600"/>
              </a:spcAft>
              <a:buSzPts val="1800"/>
              <a:buChar char="•"/>
            </a:pPr>
            <a:r>
              <a:rPr lang="fr-CA" sz="1800" dirty="0">
                <a:solidFill>
                  <a:srgbClr val="0A0082"/>
                </a:solidFill>
                <a:latin typeface="Calibri" panose="020F0502020204030204" pitchFamily="34" charset="0"/>
                <a:cs typeface="Calibri" panose="020F0502020204030204" pitchFamily="34" charset="0"/>
              </a:rPr>
              <a:t>Recul aux périodes asymptomatiques</a:t>
            </a:r>
          </a:p>
        </p:txBody>
      </p:sp>
    </p:spTree>
    <p:extLst>
      <p:ext uri="{BB962C8B-B14F-4D97-AF65-F5344CB8AC3E}">
        <p14:creationId xmlns:p14="http://schemas.microsoft.com/office/powerpoint/2010/main" val="14113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2"/>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3"/>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357C7-267F-FE4E-8CFC-881C13E256CF}"/>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 traçage de contacts manuel…</a:t>
            </a:r>
            <a:r>
              <a:rPr lang="fr-CA" sz="2400" b="1" dirty="0">
                <a:solidFill>
                  <a:srgbClr val="0A0082"/>
                </a:solidFill>
                <a:latin typeface="Arial" panose="020B0604020202020204" pitchFamily="34" charset="0"/>
                <a:cs typeface="Arial" panose="020B0604020202020204" pitchFamily="34" charset="0"/>
              </a:rPr>
              <a:t>mais pas que </a:t>
            </a:r>
            <a:br>
              <a:rPr lang="fr-CA"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9B31C5D6-81DE-144F-91A8-0A0F546FE78B}"/>
              </a:ext>
            </a:extLst>
          </p:cNvPr>
          <p:cNvSpPr>
            <a:spLocks noGrp="1"/>
          </p:cNvSpPr>
          <p:nvPr>
            <p:ph type="sldNum" sz="quarter" idx="12"/>
          </p:nvPr>
        </p:nvSpPr>
        <p:spPr/>
        <p:txBody>
          <a:bodyPr/>
          <a:lstStyle/>
          <a:p>
            <a:fld id="{5919FA44-07AC-4F45-8D7A-BAB9305D03FE}" type="slidenum">
              <a:rPr lang="fr-FR" smtClean="0"/>
              <a:t>28</a:t>
            </a:fld>
            <a:endParaRPr lang="fr-FR"/>
          </a:p>
        </p:txBody>
      </p:sp>
      <p:grpSp>
        <p:nvGrpSpPr>
          <p:cNvPr id="6" name="Groupe 5">
            <a:extLst>
              <a:ext uri="{FF2B5EF4-FFF2-40B4-BE49-F238E27FC236}">
                <a16:creationId xmlns:a16="http://schemas.microsoft.com/office/drawing/2014/main" id="{EFA57595-E844-9A4F-92B8-3B4B4886E8A3}"/>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A9E45CFD-E3F1-D54F-A4C9-282E8883F2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22FD2CE5-C642-3D43-85F5-21345CC15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F02CAC0-5427-E34E-BAE2-C8B09C969A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6B20731D-0527-0640-929B-7307166AE5EF}"/>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BCFBD5D-7289-3C4F-9153-2E071F8FC4DD}"/>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43293EA-D2D5-D848-8EF6-91573D1F23EB}"/>
              </a:ext>
            </a:extLst>
          </p:cNvPr>
          <p:cNvSpPr/>
          <p:nvPr/>
        </p:nvSpPr>
        <p:spPr>
          <a:xfrm>
            <a:off x="732844" y="2274590"/>
            <a:ext cx="10763756" cy="2856167"/>
          </a:xfrm>
          <a:prstGeom prst="rect">
            <a:avLst/>
          </a:prstGeom>
        </p:spPr>
        <p:txBody>
          <a:bodyPr wrap="square">
            <a:spAutoFit/>
          </a:bodyPr>
          <a:lstStyle/>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 Les stratégies réussies comprennent de </a:t>
            </a:r>
            <a:r>
              <a:rPr lang="fr-CA" sz="1800" b="1" dirty="0">
                <a:solidFill>
                  <a:srgbClr val="0A0082"/>
                </a:solidFill>
                <a:latin typeface="Calibri" panose="020F0502020204030204" pitchFamily="34" charset="0"/>
                <a:cs typeface="Calibri" panose="020F0502020204030204" pitchFamily="34" charset="0"/>
              </a:rPr>
              <a:t>nombreux tests</a:t>
            </a:r>
            <a:r>
              <a:rPr lang="fr-CA" sz="1800" dirty="0">
                <a:solidFill>
                  <a:srgbClr val="0A0082"/>
                </a:solidFill>
                <a:latin typeface="Calibri" panose="020F0502020204030204" pitchFamily="34" charset="0"/>
                <a:cs typeface="Calibri" panose="020F0502020204030204" pitchFamily="34" charset="0"/>
              </a:rPr>
              <a:t> et le </a:t>
            </a:r>
            <a:r>
              <a:rPr lang="fr-CA" sz="1800" b="1" dirty="0">
                <a:solidFill>
                  <a:srgbClr val="0A0082"/>
                </a:solidFill>
                <a:latin typeface="Calibri" panose="020F0502020204030204" pitchFamily="34" charset="0"/>
                <a:cs typeface="Calibri" panose="020F0502020204030204" pitchFamily="34" charset="0"/>
              </a:rPr>
              <a:t>traçage des contacts</a:t>
            </a:r>
            <a:r>
              <a:rPr lang="fr-CA" sz="1800" dirty="0">
                <a:solidFill>
                  <a:srgbClr val="0A0082"/>
                </a:solidFill>
                <a:latin typeface="Calibri" panose="020F0502020204030204" pitchFamily="34" charset="0"/>
                <a:cs typeface="Calibri" panose="020F0502020204030204" pitchFamily="34" charset="0"/>
              </a:rPr>
              <a:t>, complétés par des formes modérées de </a:t>
            </a:r>
            <a:r>
              <a:rPr lang="fr-CA" sz="1800" b="1" dirty="0">
                <a:solidFill>
                  <a:srgbClr val="0A0082"/>
                </a:solidFill>
                <a:latin typeface="Calibri" panose="020F0502020204030204" pitchFamily="34" charset="0"/>
                <a:cs typeface="Calibri" panose="020F0502020204030204" pitchFamily="34" charset="0"/>
              </a:rPr>
              <a:t>distanciation sociale</a:t>
            </a:r>
            <a:r>
              <a:rPr lang="fr-CA" sz="1800" dirty="0">
                <a:solidFill>
                  <a:srgbClr val="0A0082"/>
                </a:solidFill>
                <a:latin typeface="Calibri" panose="020F0502020204030204" pitchFamily="34" charset="0"/>
                <a:cs typeface="Calibri" panose="020F0502020204030204" pitchFamily="34" charset="0"/>
              </a:rPr>
              <a:t>. </a:t>
            </a: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Par conséquent, de </a:t>
            </a:r>
            <a:r>
              <a:rPr lang="fr-CA" sz="1800" b="1" dirty="0">
                <a:solidFill>
                  <a:srgbClr val="0A0082"/>
                </a:solidFill>
                <a:latin typeface="Calibri" panose="020F0502020204030204" pitchFamily="34" charset="0"/>
                <a:cs typeface="Calibri" panose="020F0502020204030204" pitchFamily="34" charset="0"/>
              </a:rPr>
              <a:t>nouvelles approches technologiques sont grandement nécessaires pour faciliter l'identification des contacts</a:t>
            </a:r>
            <a:r>
              <a:rPr lang="fr-CA" sz="1800" dirty="0">
                <a:solidFill>
                  <a:srgbClr val="0A0082"/>
                </a:solidFill>
                <a:latin typeface="Calibri" panose="020F0502020204030204" pitchFamily="34" charset="0"/>
                <a:cs typeface="Calibri" panose="020F0502020204030204" pitchFamily="34" charset="0"/>
              </a:rPr>
              <a:t> (...) l'amélioration de la détection des cas et de la recherche des contacts devrait faire partie de la réponse à long terme à cette pandémie - cela peut nous aider à maîtriser la plupart des cas. “</a:t>
            </a:r>
          </a:p>
          <a:p>
            <a:pPr lvl="0">
              <a:lnSpc>
                <a:spcPct val="80000"/>
              </a:lnSpc>
              <a:spcBef>
                <a:spcPts val="600"/>
              </a:spcBef>
              <a:spcAft>
                <a:spcPts val="600"/>
              </a:spcAft>
              <a:buSzPts val="1800"/>
            </a:pPr>
            <a:endParaRPr lang="fr-CA" sz="1800" b="1"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highlight>
                <a:srgbClr val="00FF00"/>
              </a:highlight>
              <a:latin typeface="Calibri" panose="020F0502020204030204" pitchFamily="34" charset="0"/>
              <a:cs typeface="Calibri" panose="020F0502020204030204" pitchFamily="34" charset="0"/>
            </a:endParaRPr>
          </a:p>
        </p:txBody>
      </p:sp>
      <p:cxnSp>
        <p:nvCxnSpPr>
          <p:cNvPr id="13" name="Connecteur droit 12">
            <a:extLst>
              <a:ext uri="{FF2B5EF4-FFF2-40B4-BE49-F238E27FC236}">
                <a16:creationId xmlns:a16="http://schemas.microsoft.com/office/drawing/2014/main" id="{6CF97DB6-4396-1C4E-893E-AB45343AD996}"/>
              </a:ext>
            </a:extLst>
          </p:cNvPr>
          <p:cNvCxnSpPr/>
          <p:nvPr/>
        </p:nvCxnSpPr>
        <p:spPr>
          <a:xfrm>
            <a:off x="3224064" y="4725144"/>
            <a:ext cx="56526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638D465-96BA-E742-82E9-E42B4CC22F2B}"/>
              </a:ext>
            </a:extLst>
          </p:cNvPr>
          <p:cNvCxnSpPr/>
          <p:nvPr/>
        </p:nvCxnSpPr>
        <p:spPr>
          <a:xfrm>
            <a:off x="3224064" y="3329372"/>
            <a:ext cx="565262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BF459-BF44-704C-9146-1CB859C27FCA}"/>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b="1"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de contacts</a:t>
            </a:r>
            <a:r>
              <a:rPr lang="fr-CA" sz="2400" u="sng" dirty="0">
                <a:solidFill>
                  <a:srgbClr val="0A0082"/>
                </a:solidFill>
                <a:latin typeface="Arial" panose="020B0604020202020204" pitchFamily="34" charset="0"/>
                <a:cs typeface="Arial" panose="020B0604020202020204" pitchFamily="34" charset="0"/>
              </a:rPr>
              <a:t> </a:t>
            </a:r>
            <a:br>
              <a:rPr lang="fr-CA" sz="2400" b="1" u="sng"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0A3EE513-C4F9-2945-AA67-F278AB5048E2}"/>
              </a:ext>
            </a:extLst>
          </p:cNvPr>
          <p:cNvSpPr>
            <a:spLocks noGrp="1"/>
          </p:cNvSpPr>
          <p:nvPr>
            <p:ph type="sldNum" sz="quarter" idx="12"/>
          </p:nvPr>
        </p:nvSpPr>
        <p:spPr/>
        <p:txBody>
          <a:bodyPr/>
          <a:lstStyle/>
          <a:p>
            <a:fld id="{5919FA44-07AC-4F45-8D7A-BAB9305D03FE}" type="slidenum">
              <a:rPr lang="fr-FR" smtClean="0"/>
              <a:t>29</a:t>
            </a:fld>
            <a:endParaRPr lang="fr-FR"/>
          </a:p>
        </p:txBody>
      </p:sp>
      <p:grpSp>
        <p:nvGrpSpPr>
          <p:cNvPr id="6" name="Groupe 5">
            <a:extLst>
              <a:ext uri="{FF2B5EF4-FFF2-40B4-BE49-F238E27FC236}">
                <a16:creationId xmlns:a16="http://schemas.microsoft.com/office/drawing/2014/main" id="{EF712743-EA3A-2E4C-8059-1D83E6EC792A}"/>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9980D351-8BD2-EE45-BC73-2A290E7F9C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6334EF65-CC30-394D-9FD4-507F3FC3FA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92F6E85C-A3F4-804A-B423-C820191D2B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71F12B24-5FDF-BF43-9B79-57D383476244}"/>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1F94FE8-5B7E-8344-8F35-51D3DD2840E4}"/>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8E3A886-7030-F647-B912-895AF3CC7DC9}"/>
              </a:ext>
            </a:extLst>
          </p:cNvPr>
          <p:cNvSpPr/>
          <p:nvPr/>
        </p:nvSpPr>
        <p:spPr>
          <a:xfrm>
            <a:off x="732844" y="2274590"/>
            <a:ext cx="10763756" cy="3526478"/>
          </a:xfrm>
          <a:prstGeom prst="rect">
            <a:avLst/>
          </a:prstGeom>
        </p:spPr>
        <p:txBody>
          <a:bodyPr wrap="square">
            <a:spAutoFit/>
          </a:bodyPr>
          <a:lstStyle/>
          <a:p>
            <a:pPr marL="2286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 Compte tenu de </a:t>
            </a:r>
            <a:r>
              <a:rPr lang="fr-CA" sz="1800" b="1" dirty="0">
                <a:solidFill>
                  <a:srgbClr val="0A0082"/>
                </a:solidFill>
                <a:latin typeface="Calibri" panose="020F0502020204030204" pitchFamily="34" charset="0"/>
                <a:cs typeface="Calibri" panose="020F0502020204030204" pitchFamily="34" charset="0"/>
              </a:rPr>
              <a:t>l'</a:t>
            </a:r>
            <a:r>
              <a:rPr lang="fr-CA" sz="1800" b="1" dirty="0" err="1">
                <a:solidFill>
                  <a:srgbClr val="0A0082"/>
                </a:solidFill>
                <a:latin typeface="Calibri" panose="020F0502020204030204" pitchFamily="34" charset="0"/>
                <a:cs typeface="Calibri" panose="020F0502020204030204" pitchFamily="34" charset="0"/>
              </a:rPr>
              <a:t>infectiosité</a:t>
            </a:r>
            <a:r>
              <a:rPr lang="fr-CA" sz="1800" b="1" dirty="0">
                <a:solidFill>
                  <a:srgbClr val="0A0082"/>
                </a:solidFill>
                <a:latin typeface="Calibri" panose="020F0502020204030204" pitchFamily="34" charset="0"/>
                <a:cs typeface="Calibri" panose="020F0502020204030204" pitchFamily="34" charset="0"/>
              </a:rPr>
              <a:t> </a:t>
            </a:r>
            <a:r>
              <a:rPr lang="fr-CA" sz="1800" dirty="0">
                <a:solidFill>
                  <a:srgbClr val="0A0082"/>
                </a:solidFill>
                <a:latin typeface="Calibri" panose="020F0502020204030204" pitchFamily="34" charset="0"/>
                <a:cs typeface="Calibri" panose="020F0502020204030204" pitchFamily="34" charset="0"/>
              </a:rPr>
              <a:t>du SRAS-CoV-2 et de la forte proportion de transmissions </a:t>
            </a:r>
            <a:r>
              <a:rPr lang="fr-CA" sz="1800" b="1" dirty="0">
                <a:solidFill>
                  <a:srgbClr val="0A0082"/>
                </a:solidFill>
                <a:latin typeface="Calibri" panose="020F0502020204030204" pitchFamily="34" charset="0"/>
                <a:cs typeface="Calibri" panose="020F0502020204030204" pitchFamily="34" charset="0"/>
              </a:rPr>
              <a:t>d'individus </a:t>
            </a:r>
            <a:r>
              <a:rPr lang="fr-CA" sz="1800" b="1" dirty="0" err="1">
                <a:solidFill>
                  <a:srgbClr val="0A0082"/>
                </a:solidFill>
                <a:latin typeface="Calibri" panose="020F0502020204030204" pitchFamily="34" charset="0"/>
                <a:cs typeface="Calibri" panose="020F0502020204030204" pitchFamily="34" charset="0"/>
              </a:rPr>
              <a:t>présymptomatiques</a:t>
            </a:r>
            <a:r>
              <a:rPr lang="fr-CA" sz="1800" dirty="0">
                <a:solidFill>
                  <a:srgbClr val="0A0082"/>
                </a:solidFill>
                <a:latin typeface="Calibri" panose="020F0502020204030204" pitchFamily="34" charset="0"/>
                <a:cs typeface="Calibri" panose="020F0502020204030204" pitchFamily="34" charset="0"/>
              </a:rPr>
              <a:t>, il est im</a:t>
            </a:r>
            <a:r>
              <a:rPr lang="fr-CA" sz="1800" b="1" dirty="0">
                <a:solidFill>
                  <a:srgbClr val="0A0082"/>
                </a:solidFill>
                <a:latin typeface="Calibri" panose="020F0502020204030204" pitchFamily="34" charset="0"/>
                <a:cs typeface="Calibri" panose="020F0502020204030204" pitchFamily="34" charset="0"/>
              </a:rPr>
              <a:t>possible de contrôler l'épidémie par la recherche manuelle des contacts</a:t>
            </a:r>
            <a:r>
              <a:rPr lang="fr-CA" sz="1800" dirty="0">
                <a:solidFill>
                  <a:srgbClr val="0A0082"/>
                </a:solidFill>
                <a:latin typeface="Calibri" panose="020F0502020204030204" pitchFamily="34" charset="0"/>
                <a:cs typeface="Calibri" panose="020F0502020204030204" pitchFamily="34" charset="0"/>
              </a:rPr>
              <a:t>. </a:t>
            </a:r>
          </a:p>
          <a:p>
            <a:pPr marL="228600"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marL="2286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L'utilisation d'une application de recherche de contacts qui crée une </a:t>
            </a:r>
            <a:r>
              <a:rPr lang="fr-CA" sz="1800" b="1" dirty="0">
                <a:solidFill>
                  <a:srgbClr val="0A0082"/>
                </a:solidFill>
                <a:latin typeface="Calibri" panose="020F0502020204030204" pitchFamily="34" charset="0"/>
                <a:cs typeface="Calibri" panose="020F0502020204030204" pitchFamily="34" charset="0"/>
              </a:rPr>
              <a:t>mémoire des contacts de proximité et avertit immédiatement les contacts des cas positifs</a:t>
            </a:r>
            <a:r>
              <a:rPr lang="fr-CA" sz="1800" dirty="0">
                <a:solidFill>
                  <a:srgbClr val="0A0082"/>
                </a:solidFill>
                <a:latin typeface="Calibri" panose="020F0502020204030204" pitchFamily="34" charset="0"/>
                <a:cs typeface="Calibri" panose="020F0502020204030204" pitchFamily="34" charset="0"/>
              </a:rPr>
              <a:t> serait suffisante pour arrêter l'épidémie si elle était </a:t>
            </a:r>
            <a:r>
              <a:rPr lang="fr-CA" sz="1800" b="1" dirty="0">
                <a:solidFill>
                  <a:srgbClr val="0A0082"/>
                </a:solidFill>
                <a:latin typeface="Calibri" panose="020F0502020204030204" pitchFamily="34" charset="0"/>
                <a:cs typeface="Calibri" panose="020F0502020204030204" pitchFamily="34" charset="0"/>
              </a:rPr>
              <a:t>utilisée par suffisamment de personnes</a:t>
            </a:r>
            <a:r>
              <a:rPr lang="fr-CA" sz="1800" dirty="0">
                <a:solidFill>
                  <a:srgbClr val="0A0082"/>
                </a:solidFill>
                <a:latin typeface="Calibri" panose="020F0502020204030204" pitchFamily="34" charset="0"/>
                <a:cs typeface="Calibri" panose="020F0502020204030204" pitchFamily="34" charset="0"/>
              </a:rPr>
              <a:t>, en particulier lorsqu'elle est </a:t>
            </a:r>
            <a:r>
              <a:rPr lang="fr-CA" sz="1800" b="1" dirty="0">
                <a:solidFill>
                  <a:srgbClr val="0A0082"/>
                </a:solidFill>
                <a:latin typeface="Calibri" panose="020F0502020204030204" pitchFamily="34" charset="0"/>
                <a:cs typeface="Calibri" panose="020F0502020204030204" pitchFamily="34" charset="0"/>
              </a:rPr>
              <a:t>combinée à d'autres mesures telles que la distance physique</a:t>
            </a:r>
            <a:r>
              <a:rPr lang="fr-CA" sz="1800" dirty="0">
                <a:solidFill>
                  <a:srgbClr val="0A0082"/>
                </a:solidFill>
                <a:latin typeface="Calibri" panose="020F0502020204030204" pitchFamily="34" charset="0"/>
                <a:cs typeface="Calibri" panose="020F0502020204030204" pitchFamily="34" charset="0"/>
              </a:rPr>
              <a:t>. </a:t>
            </a:r>
          </a:p>
          <a:p>
            <a:pPr marL="228600"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Une telle intervention soulève des </a:t>
            </a:r>
            <a:r>
              <a:rPr lang="fr-CA" sz="1800" b="1" dirty="0">
                <a:solidFill>
                  <a:srgbClr val="0A0082"/>
                </a:solidFill>
                <a:latin typeface="Calibri" panose="020F0502020204030204" pitchFamily="34" charset="0"/>
                <a:cs typeface="Calibri" panose="020F0502020204030204" pitchFamily="34" charset="0"/>
              </a:rPr>
              <a:t>questions éthiques concernant l'accès, la transparence, la protection et l'utilisation des données personnelles et le partage des connaissances</a:t>
            </a:r>
            <a:r>
              <a:rPr lang="fr-CA" sz="1800" dirty="0">
                <a:solidFill>
                  <a:srgbClr val="0A0082"/>
                </a:solidFill>
                <a:latin typeface="Calibri" panose="020F0502020204030204" pitchFamily="34" charset="0"/>
                <a:cs typeface="Calibri" panose="020F0502020204030204" pitchFamily="34" charset="0"/>
              </a:rPr>
              <a:t> avec d'autres pays. Une </a:t>
            </a:r>
            <a:r>
              <a:rPr lang="fr-CA" sz="1800" b="1" dirty="0">
                <a:solidFill>
                  <a:srgbClr val="0A0082"/>
                </a:solidFill>
                <a:latin typeface="Calibri" panose="020F0502020204030204" pitchFamily="34" charset="0"/>
                <a:cs typeface="Calibri" panose="020F0502020204030204" pitchFamily="34" charset="0"/>
              </a:rPr>
              <a:t>supervision attentive par un organisme consultatif</a:t>
            </a:r>
            <a:r>
              <a:rPr lang="fr-CA" sz="1800" dirty="0">
                <a:solidFill>
                  <a:srgbClr val="0A0082"/>
                </a:solidFill>
                <a:latin typeface="Calibri" panose="020F0502020204030204" pitchFamily="34" charset="0"/>
                <a:cs typeface="Calibri" panose="020F0502020204030204" pitchFamily="34" charset="0"/>
              </a:rPr>
              <a:t> </a:t>
            </a:r>
            <a:r>
              <a:rPr lang="fr-CA" sz="1800" b="1" dirty="0">
                <a:solidFill>
                  <a:srgbClr val="0A0082"/>
                </a:solidFill>
                <a:latin typeface="Calibri" panose="020F0502020204030204" pitchFamily="34" charset="0"/>
                <a:cs typeface="Calibri" panose="020F0502020204030204" pitchFamily="34" charset="0"/>
              </a:rPr>
              <a:t>inclusif</a:t>
            </a:r>
            <a:r>
              <a:rPr lang="fr-CA" sz="1800" dirty="0">
                <a:solidFill>
                  <a:srgbClr val="0A0082"/>
                </a:solidFill>
                <a:latin typeface="Calibri" panose="020F0502020204030204" pitchFamily="34" charset="0"/>
                <a:cs typeface="Calibri" panose="020F0502020204030204" pitchFamily="34" charset="0"/>
              </a:rPr>
              <a:t> est requise. ”</a:t>
            </a:r>
          </a:p>
          <a:p>
            <a:pPr marL="228600"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marL="228600" lvl="0">
              <a:lnSpc>
                <a:spcPct val="80000"/>
              </a:lnSpc>
              <a:spcBef>
                <a:spcPts val="600"/>
              </a:spcBef>
              <a:spcAft>
                <a:spcPts val="600"/>
              </a:spcAft>
              <a:buSzPts val="1800"/>
            </a:pPr>
            <a:endParaRPr lang="fr-CA" sz="1800" dirty="0">
              <a:solidFill>
                <a:srgbClr val="0A0082"/>
              </a:solidFill>
              <a:highlight>
                <a:srgbClr val="00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883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2B7DF8B-8D88-0443-9E86-D74D6457AC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8128" y="2358612"/>
            <a:ext cx="4828099" cy="2896859"/>
          </a:xfrm>
          <a:prstGeom prst="rect">
            <a:avLst/>
          </a:prstGeom>
        </p:spPr>
      </p:pic>
      <p:sp>
        <p:nvSpPr>
          <p:cNvPr id="2" name="Titre 1">
            <a:extLst>
              <a:ext uri="{FF2B5EF4-FFF2-40B4-BE49-F238E27FC236}">
                <a16:creationId xmlns:a16="http://schemas.microsoft.com/office/drawing/2014/main" id="{E2F7AFC7-0645-4843-8A21-33A6EA2D0D34}"/>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LES FONDEMENTS DU DROIT À LA VIE PRIVÉE</a:t>
            </a:r>
            <a:br>
              <a:rPr lang="en-GB"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BAB38C04-9959-794E-B48D-8228F2D73B3C}"/>
              </a:ext>
            </a:extLst>
          </p:cNvPr>
          <p:cNvSpPr>
            <a:spLocks noGrp="1"/>
          </p:cNvSpPr>
          <p:nvPr>
            <p:ph type="sldNum" sz="quarter" idx="12"/>
          </p:nvPr>
        </p:nvSpPr>
        <p:spPr/>
        <p:txBody>
          <a:bodyPr/>
          <a:lstStyle/>
          <a:p>
            <a:fld id="{5919FA44-07AC-4F45-8D7A-BAB9305D03FE}" type="slidenum">
              <a:rPr lang="fr-FR" smtClean="0"/>
              <a:t>3</a:t>
            </a:fld>
            <a:endParaRPr lang="fr-FR"/>
          </a:p>
        </p:txBody>
      </p:sp>
      <p:sp>
        <p:nvSpPr>
          <p:cNvPr id="6" name="Rectangle 5">
            <a:extLst>
              <a:ext uri="{FF2B5EF4-FFF2-40B4-BE49-F238E27FC236}">
                <a16:creationId xmlns:a16="http://schemas.microsoft.com/office/drawing/2014/main" id="{3F387029-14B1-D944-BBF1-D804B811F118}"/>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3096C02-880F-3F42-9EA1-F479161EB02A}"/>
              </a:ext>
            </a:extLst>
          </p:cNvPr>
          <p:cNvSpPr/>
          <p:nvPr/>
        </p:nvSpPr>
        <p:spPr bwMode="gray">
          <a:xfrm>
            <a:off x="551384" y="1916832"/>
            <a:ext cx="7092788"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071F29F-2564-F242-901D-C8A13331A728}"/>
              </a:ext>
            </a:extLst>
          </p:cNvPr>
          <p:cNvSpPr/>
          <p:nvPr/>
        </p:nvSpPr>
        <p:spPr>
          <a:xfrm>
            <a:off x="838200" y="2077657"/>
            <a:ext cx="6096000" cy="3458767"/>
          </a:xfrm>
          <a:prstGeom prst="rect">
            <a:avLst/>
          </a:prstGeom>
        </p:spPr>
        <p:txBody>
          <a:bodyPr>
            <a:spAutoFit/>
          </a:bodyPr>
          <a:lstStyle/>
          <a:p>
            <a:pPr lvl="0">
              <a:lnSpc>
                <a:spcPct val="80000"/>
              </a:lnSpc>
              <a:spcBef>
                <a:spcPts val="600"/>
              </a:spcBef>
              <a:spcAft>
                <a:spcPts val="600"/>
              </a:spcAft>
              <a:buClr>
                <a:schemeClr val="dk1"/>
              </a:buClr>
              <a:buSzPts val="2800"/>
            </a:pPr>
            <a:r>
              <a:rPr lang="fr-CA" dirty="0">
                <a:solidFill>
                  <a:srgbClr val="0A0082"/>
                </a:solidFill>
                <a:latin typeface="Calibri" panose="020F0502020204030204" pitchFamily="34" charset="0"/>
                <a:cs typeface="Calibri" panose="020F0502020204030204" pitchFamily="34" charset="0"/>
              </a:rPr>
              <a:t>Le droit à la vie privée comprend </a:t>
            </a:r>
            <a:r>
              <a:rPr lang="fr-CA" b="1" dirty="0">
                <a:solidFill>
                  <a:srgbClr val="0A0082"/>
                </a:solidFill>
                <a:latin typeface="Calibri" panose="020F0502020204030204" pitchFamily="34" charset="0"/>
                <a:cs typeface="Calibri" panose="020F0502020204030204" pitchFamily="34" charset="0"/>
              </a:rPr>
              <a:t>trois</a:t>
            </a:r>
            <a:r>
              <a:rPr lang="fr-CA" dirty="0">
                <a:solidFill>
                  <a:srgbClr val="0A0082"/>
                </a:solidFill>
                <a:latin typeface="Calibri" panose="020F0502020204030204" pitchFamily="34" charset="0"/>
                <a:cs typeface="Calibri" panose="020F0502020204030204" pitchFamily="34" charset="0"/>
              </a:rPr>
              <a:t> dimensions: </a:t>
            </a:r>
          </a:p>
          <a:p>
            <a:pPr lvl="0">
              <a:lnSpc>
                <a:spcPct val="80000"/>
              </a:lnSpc>
              <a:spcBef>
                <a:spcPts val="600"/>
              </a:spcBef>
              <a:spcAft>
                <a:spcPts val="600"/>
              </a:spcAft>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marL="228600" lvl="0" indent="-228600">
              <a:lnSpc>
                <a:spcPct val="80000"/>
              </a:lnSpc>
              <a:spcBef>
                <a:spcPts val="600"/>
              </a:spcBef>
              <a:spcAft>
                <a:spcPts val="600"/>
              </a:spcAft>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le droit à la solitude (au sens d’</a:t>
            </a:r>
            <a:r>
              <a:rPr lang="fr-CA" i="1" dirty="0">
                <a:solidFill>
                  <a:srgbClr val="0A0082"/>
                </a:solidFill>
                <a:latin typeface="Calibri" panose="020F0502020204030204" pitchFamily="34" charset="0"/>
                <a:cs typeface="Calibri" panose="020F0502020204030204" pitchFamily="34" charset="0"/>
              </a:rPr>
              <a:t>intimité</a:t>
            </a:r>
            <a:r>
              <a:rPr lang="fr-CA" dirty="0">
                <a:solidFill>
                  <a:srgbClr val="0A0082"/>
                </a:solidFill>
                <a:latin typeface="Calibri" panose="020F0502020204030204" pitchFamily="34" charset="0"/>
                <a:cs typeface="Calibri" panose="020F0502020204030204" pitchFamily="34" charset="0"/>
              </a:rPr>
              <a:t>) </a:t>
            </a:r>
          </a:p>
          <a:p>
            <a:pPr marL="228600" lvl="0" indent="-228600">
              <a:lnSpc>
                <a:spcPct val="80000"/>
              </a:lnSpc>
              <a:spcBef>
                <a:spcPts val="600"/>
              </a:spcBef>
              <a:spcAft>
                <a:spcPts val="600"/>
              </a:spcAft>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le droit à l'anonymat </a:t>
            </a:r>
          </a:p>
          <a:p>
            <a:pPr marL="228600" lvl="0" indent="-228600">
              <a:lnSpc>
                <a:spcPct val="80000"/>
              </a:lnSpc>
              <a:spcBef>
                <a:spcPts val="600"/>
              </a:spcBef>
              <a:spcAft>
                <a:spcPts val="600"/>
              </a:spcAft>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et le droit à l'autonomie dans l'aménagement de sa vie personnelle et familiale. (Trudel, P.)</a:t>
            </a:r>
          </a:p>
          <a:p>
            <a:pPr marL="228600" lvl="0" indent="-50800">
              <a:lnSpc>
                <a:spcPct val="80000"/>
              </a:lnSpc>
              <a:spcBef>
                <a:spcPts val="600"/>
              </a:spcBef>
              <a:spcAft>
                <a:spcPts val="600"/>
              </a:spcAft>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800"/>
            </a:pPr>
            <a:r>
              <a:rPr lang="fr-CA" dirty="0">
                <a:solidFill>
                  <a:srgbClr val="0A0082"/>
                </a:solidFill>
                <a:latin typeface="Calibri" panose="020F0502020204030204" pitchFamily="34" charset="0"/>
                <a:cs typeface="Calibri" panose="020F0502020204030204" pitchFamily="34" charset="0"/>
              </a:rPr>
              <a:t>Le droit à la vie privée vise une «sphère d’autonomie individuelle permettant de prendre des «décisions fondamentalement personnelles sans influence externe indue» (Trudel, P.)</a:t>
            </a:r>
          </a:p>
        </p:txBody>
      </p:sp>
      <p:grpSp>
        <p:nvGrpSpPr>
          <p:cNvPr id="10" name="Groupe 9">
            <a:extLst>
              <a:ext uri="{FF2B5EF4-FFF2-40B4-BE49-F238E27FC236}">
                <a16:creationId xmlns:a16="http://schemas.microsoft.com/office/drawing/2014/main" id="{AC859732-9B04-9F49-8587-5E361170B96A}"/>
              </a:ext>
            </a:extLst>
          </p:cNvPr>
          <p:cNvGrpSpPr/>
          <p:nvPr/>
        </p:nvGrpSpPr>
        <p:grpSpPr>
          <a:xfrm>
            <a:off x="7644172" y="6060221"/>
            <a:ext cx="3791432" cy="610211"/>
            <a:chOff x="7644172" y="6060221"/>
            <a:chExt cx="3791432" cy="610211"/>
          </a:xfrm>
        </p:grpSpPr>
        <p:pic>
          <p:nvPicPr>
            <p:cNvPr id="11" name="Image 10">
              <a:extLst>
                <a:ext uri="{FF2B5EF4-FFF2-40B4-BE49-F238E27FC236}">
                  <a16:creationId xmlns:a16="http://schemas.microsoft.com/office/drawing/2014/main" id="{9DAE1B97-3759-7D4A-8DBF-EC628D72AA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12" name="Image 11">
              <a:extLst>
                <a:ext uri="{FF2B5EF4-FFF2-40B4-BE49-F238E27FC236}">
                  <a16:creationId xmlns:a16="http://schemas.microsoft.com/office/drawing/2014/main" id="{93227BB5-F35E-0F48-AAD8-C65CE483CB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13" name="Image 12">
              <a:extLst>
                <a:ext uri="{FF2B5EF4-FFF2-40B4-BE49-F238E27FC236}">
                  <a16:creationId xmlns:a16="http://schemas.microsoft.com/office/drawing/2014/main" id="{E4952AE7-5EBC-5342-BC8E-34089A6EC4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Tree>
    <p:extLst>
      <p:ext uri="{BB962C8B-B14F-4D97-AF65-F5344CB8AC3E}">
        <p14:creationId xmlns:p14="http://schemas.microsoft.com/office/powerpoint/2010/main" val="16733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7"/>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DB6D6-E97E-6143-A117-A51FAEAD751D}"/>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ADBB49E5-F0B6-B940-926B-0437929DD3FF}"/>
              </a:ext>
            </a:extLst>
          </p:cNvPr>
          <p:cNvSpPr>
            <a:spLocks noGrp="1"/>
          </p:cNvSpPr>
          <p:nvPr>
            <p:ph type="sldNum" sz="quarter" idx="12"/>
          </p:nvPr>
        </p:nvSpPr>
        <p:spPr/>
        <p:txBody>
          <a:bodyPr/>
          <a:lstStyle/>
          <a:p>
            <a:fld id="{5919FA44-07AC-4F45-8D7A-BAB9305D03FE}" type="slidenum">
              <a:rPr lang="fr-FR" smtClean="0"/>
              <a:t>30</a:t>
            </a:fld>
            <a:endParaRPr lang="fr-FR"/>
          </a:p>
        </p:txBody>
      </p:sp>
      <p:grpSp>
        <p:nvGrpSpPr>
          <p:cNvPr id="6" name="Groupe 5">
            <a:extLst>
              <a:ext uri="{FF2B5EF4-FFF2-40B4-BE49-F238E27FC236}">
                <a16:creationId xmlns:a16="http://schemas.microsoft.com/office/drawing/2014/main" id="{53DE4B1C-E6D2-3942-99FA-8EC1025BC8F6}"/>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5E15924E-C8F4-D941-A450-45B3DACC82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FF0A607A-A91E-E448-A7FD-FB728A679A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EA410456-8EE9-184D-AA81-C707E549BF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4FC6F00D-AB27-F644-8246-F425EAA5FB0C}"/>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Google Shape;537;g876d818c27_0_589">
            <a:extLst>
              <a:ext uri="{FF2B5EF4-FFF2-40B4-BE49-F238E27FC236}">
                <a16:creationId xmlns:a16="http://schemas.microsoft.com/office/drawing/2014/main" id="{EAC1BF74-2661-6C4A-9084-09358D04AAE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38199" y="1177870"/>
            <a:ext cx="10926807" cy="4810757"/>
          </a:xfrm>
          <a:prstGeom prst="rect">
            <a:avLst/>
          </a:prstGeom>
          <a:noFill/>
          <a:ln>
            <a:noFill/>
          </a:ln>
        </p:spPr>
      </p:pic>
    </p:spTree>
    <p:extLst>
      <p:ext uri="{BB962C8B-B14F-4D97-AF65-F5344CB8AC3E}">
        <p14:creationId xmlns:p14="http://schemas.microsoft.com/office/powerpoint/2010/main" val="1508854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AB721-FD6B-CF4F-87A4-6FF1C1413C71}"/>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b="1"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de contacts</a:t>
            </a:r>
            <a:r>
              <a:rPr lang="fr-CA" sz="2400" u="sng" dirty="0">
                <a:solidFill>
                  <a:srgbClr val="0A0082"/>
                </a:solidFill>
                <a:latin typeface="Arial" panose="020B0604020202020204" pitchFamily="34" charset="0"/>
                <a:cs typeface="Arial" panose="020B0604020202020204" pitchFamily="34" charset="0"/>
              </a:rPr>
              <a:t> </a:t>
            </a:r>
            <a:br>
              <a:rPr lang="fr-CA" sz="2400" b="1" u="sng"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D15A635E-31EC-D148-BB57-42DCBC0E0AB9}"/>
              </a:ext>
            </a:extLst>
          </p:cNvPr>
          <p:cNvSpPr>
            <a:spLocks noGrp="1"/>
          </p:cNvSpPr>
          <p:nvPr>
            <p:ph type="sldNum" sz="quarter" idx="12"/>
          </p:nvPr>
        </p:nvSpPr>
        <p:spPr/>
        <p:txBody>
          <a:bodyPr/>
          <a:lstStyle/>
          <a:p>
            <a:fld id="{5919FA44-07AC-4F45-8D7A-BAB9305D03FE}" type="slidenum">
              <a:rPr lang="fr-FR" smtClean="0"/>
              <a:t>31</a:t>
            </a:fld>
            <a:endParaRPr lang="fr-FR"/>
          </a:p>
        </p:txBody>
      </p:sp>
      <p:grpSp>
        <p:nvGrpSpPr>
          <p:cNvPr id="6" name="Groupe 5">
            <a:extLst>
              <a:ext uri="{FF2B5EF4-FFF2-40B4-BE49-F238E27FC236}">
                <a16:creationId xmlns:a16="http://schemas.microsoft.com/office/drawing/2014/main" id="{C6561EAF-5B2D-EE41-8C22-90E97F6846E9}"/>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E798F0DD-9DBA-234E-A49E-157C78CB21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9D5D1DD7-5A63-D34C-9014-6102E42D4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19B85306-3BE7-4448-AD02-A2ACD68987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F29BF9B8-3454-4249-95BD-5837A4DE9C32}"/>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FC2F393C-7277-EC46-8242-EC7387671EFB}"/>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477E80C-D96D-AC49-B824-CE443C362A52}"/>
              </a:ext>
            </a:extLst>
          </p:cNvPr>
          <p:cNvSpPr/>
          <p:nvPr/>
        </p:nvSpPr>
        <p:spPr>
          <a:xfrm>
            <a:off x="732844" y="2274590"/>
            <a:ext cx="10763756" cy="2566857"/>
          </a:xfrm>
          <a:prstGeom prst="rect">
            <a:avLst/>
          </a:prstGeom>
        </p:spPr>
        <p:txBody>
          <a:bodyPr wrap="square">
            <a:spAutoFit/>
          </a:bodyPr>
          <a:lstStyle/>
          <a:p>
            <a:pPr marL="457200" lvl="0"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Automatisation de suivis en grand échelle (transmission communautaire)</a:t>
            </a:r>
          </a:p>
          <a:p>
            <a:pPr marL="457200" lvl="0"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Suivi en temps réel</a:t>
            </a:r>
          </a:p>
          <a:p>
            <a:pPr marL="457200" lvl="0"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Moins intensif</a:t>
            </a:r>
          </a:p>
          <a:p>
            <a:pPr marL="457200" lvl="0"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Plusieurs modèles et protocoles pour les applications. Nos exemples : </a:t>
            </a:r>
          </a:p>
          <a:p>
            <a:pPr marL="914400" lvl="1"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Les modèles “</a:t>
            </a:r>
            <a:r>
              <a:rPr lang="fr-CA" sz="1800" dirty="0" err="1">
                <a:solidFill>
                  <a:srgbClr val="0A0082"/>
                </a:solidFill>
                <a:latin typeface="Calibri" panose="020F0502020204030204" pitchFamily="34" charset="0"/>
                <a:cs typeface="Calibri" panose="020F0502020204030204" pitchFamily="34" charset="0"/>
              </a:rPr>
              <a:t>GApple</a:t>
            </a:r>
            <a:r>
              <a:rPr lang="fr-CA" sz="1800" dirty="0">
                <a:solidFill>
                  <a:srgbClr val="0A0082"/>
                </a:solidFill>
                <a:latin typeface="Calibri" panose="020F0502020204030204" pitchFamily="34" charset="0"/>
                <a:cs typeface="Calibri" panose="020F0502020204030204" pitchFamily="34" charset="0"/>
              </a:rPr>
              <a:t>” ( partenariat Google + Apple), via Bluetooth</a:t>
            </a:r>
          </a:p>
          <a:p>
            <a:pPr marL="914400" lvl="1"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Codes QR (reflètent l’état de santé du porteur de l’appareil)</a:t>
            </a:r>
          </a:p>
          <a:p>
            <a:pPr marL="914400" lvl="1" indent="-368300">
              <a:lnSpc>
                <a:spcPct val="80000"/>
              </a:lnSpc>
              <a:spcBef>
                <a:spcPts val="600"/>
              </a:spcBef>
              <a:spcAft>
                <a:spcPts val="600"/>
              </a:spcAft>
              <a:buSzPts val="2200"/>
              <a:buChar char="•"/>
            </a:pPr>
            <a:r>
              <a:rPr lang="fr-CA" sz="1800" dirty="0">
                <a:solidFill>
                  <a:srgbClr val="0A0082"/>
                </a:solidFill>
                <a:latin typeface="Calibri" panose="020F0502020204030204" pitchFamily="34" charset="0"/>
                <a:cs typeface="Calibri" panose="020F0502020204030204" pitchFamily="34" charset="0"/>
              </a:rPr>
              <a:t>COVI (MILA, Montréal, QC)</a:t>
            </a:r>
          </a:p>
        </p:txBody>
      </p:sp>
    </p:spTree>
    <p:extLst>
      <p:ext uri="{BB962C8B-B14F-4D97-AF65-F5344CB8AC3E}">
        <p14:creationId xmlns:p14="http://schemas.microsoft.com/office/powerpoint/2010/main" val="9783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262B9-60F0-7142-A279-4405B1D9C5B2}"/>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 Chine</a:t>
            </a:r>
            <a:r>
              <a:rPr lang="fr-CA" sz="2400" u="sng" dirty="0">
                <a:solidFill>
                  <a:srgbClr val="0A0082"/>
                </a:solidFill>
                <a:latin typeface="Arial" panose="020B0604020202020204" pitchFamily="34" charset="0"/>
                <a:cs typeface="Arial" panose="020B0604020202020204" pitchFamily="34" charset="0"/>
              </a:rPr>
              <a:t> </a:t>
            </a:r>
            <a:br>
              <a:rPr lang="fr-CA" sz="2400" u="sng"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5D91D631-9F60-A24B-B5BD-742D0064F4A8}"/>
              </a:ext>
            </a:extLst>
          </p:cNvPr>
          <p:cNvSpPr>
            <a:spLocks noGrp="1"/>
          </p:cNvSpPr>
          <p:nvPr>
            <p:ph type="sldNum" sz="quarter" idx="12"/>
          </p:nvPr>
        </p:nvSpPr>
        <p:spPr/>
        <p:txBody>
          <a:bodyPr/>
          <a:lstStyle/>
          <a:p>
            <a:fld id="{5919FA44-07AC-4F45-8D7A-BAB9305D03FE}" type="slidenum">
              <a:rPr lang="fr-FR" smtClean="0"/>
              <a:t>32</a:t>
            </a:fld>
            <a:endParaRPr lang="fr-FR"/>
          </a:p>
        </p:txBody>
      </p:sp>
      <p:grpSp>
        <p:nvGrpSpPr>
          <p:cNvPr id="6" name="Groupe 5">
            <a:extLst>
              <a:ext uri="{FF2B5EF4-FFF2-40B4-BE49-F238E27FC236}">
                <a16:creationId xmlns:a16="http://schemas.microsoft.com/office/drawing/2014/main" id="{EF4ADA8C-6E49-2C44-9D63-A5524CF2A1A2}"/>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B0FBC6EE-C9D9-FE4F-A1D5-2C070CA862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CD9AB863-A7D5-844E-AD36-E63D2F5EA9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BA07F6A5-5016-C941-B64A-3D54595893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E074C76B-AE59-674A-9875-AAC5B65AF68A}"/>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38E51220-4C40-E048-8AF8-7360A61C06D7}"/>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AE9E49C-2DFA-524E-868A-BFF5DE98D7B1}"/>
              </a:ext>
            </a:extLst>
          </p:cNvPr>
          <p:cNvSpPr/>
          <p:nvPr/>
        </p:nvSpPr>
        <p:spPr>
          <a:xfrm>
            <a:off x="732844" y="2274590"/>
            <a:ext cx="10763756" cy="3169457"/>
          </a:xfrm>
          <a:prstGeom prst="rect">
            <a:avLst/>
          </a:prstGeom>
        </p:spPr>
        <p:txBody>
          <a:bodyPr wrap="square">
            <a:spAutoFit/>
          </a:bodyPr>
          <a:lstStyle/>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Chine: </a:t>
            </a:r>
            <a:r>
              <a:rPr lang="fr-CA" sz="1800" i="1" dirty="0" err="1">
                <a:solidFill>
                  <a:srgbClr val="0A0082"/>
                </a:solidFill>
                <a:latin typeface="Calibri" panose="020F0502020204030204" pitchFamily="34" charset="0"/>
                <a:cs typeface="Calibri" panose="020F0502020204030204" pitchFamily="34" charset="0"/>
              </a:rPr>
              <a:t>Alipay</a:t>
            </a:r>
            <a:r>
              <a:rPr lang="fr-CA" sz="1800" i="1" dirty="0">
                <a:solidFill>
                  <a:srgbClr val="0A0082"/>
                </a:solidFill>
                <a:latin typeface="Calibri" panose="020F0502020204030204" pitchFamily="34" charset="0"/>
                <a:cs typeface="Calibri" panose="020F0502020204030204" pitchFamily="34" charset="0"/>
              </a:rPr>
              <a:t> </a:t>
            </a:r>
            <a:r>
              <a:rPr lang="fr-CA" sz="1800" i="1" dirty="0" err="1">
                <a:solidFill>
                  <a:srgbClr val="0A0082"/>
                </a:solidFill>
                <a:latin typeface="Calibri" panose="020F0502020204030204" pitchFamily="34" charset="0"/>
                <a:cs typeface="Calibri" panose="020F0502020204030204" pitchFamily="34" charset="0"/>
              </a:rPr>
              <a:t>Health</a:t>
            </a:r>
            <a:r>
              <a:rPr lang="fr-CA" sz="1800" i="1" dirty="0">
                <a:solidFill>
                  <a:srgbClr val="0A0082"/>
                </a:solidFill>
                <a:latin typeface="Calibri" panose="020F0502020204030204" pitchFamily="34" charset="0"/>
                <a:cs typeface="Calibri" panose="020F0502020204030204" pitchFamily="34" charset="0"/>
              </a:rPr>
              <a:t> Code</a:t>
            </a:r>
          </a:p>
          <a:p>
            <a:pPr marL="457200" lvl="0" indent="-342900">
              <a:lnSpc>
                <a:spcPct val="80000"/>
              </a:lnSpc>
              <a:spcBef>
                <a:spcPts val="600"/>
              </a:spcBef>
              <a:spcAft>
                <a:spcPts val="600"/>
              </a:spcAft>
              <a:buSzPts val="1800"/>
              <a:buAutoNum type="arabicPeriod"/>
            </a:pPr>
            <a:r>
              <a:rPr lang="fr-CA" sz="1800" dirty="0">
                <a:solidFill>
                  <a:srgbClr val="0A0082"/>
                </a:solidFill>
                <a:latin typeface="Calibri" panose="020F0502020204030204" pitchFamily="34" charset="0"/>
                <a:cs typeface="Calibri" panose="020F0502020204030204" pitchFamily="34" charset="0"/>
              </a:rPr>
              <a:t>L’usager remplit le formulaire sur </a:t>
            </a:r>
            <a:r>
              <a:rPr lang="fr-CA" sz="1800" dirty="0" err="1">
                <a:solidFill>
                  <a:srgbClr val="0A0082"/>
                </a:solidFill>
                <a:latin typeface="Calibri" panose="020F0502020204030204" pitchFamily="34" charset="0"/>
                <a:cs typeface="Calibri" panose="020F0502020204030204" pitchFamily="34" charset="0"/>
              </a:rPr>
              <a:t>Alipay</a:t>
            </a:r>
            <a:r>
              <a:rPr lang="fr-CA" sz="1800" dirty="0">
                <a:solidFill>
                  <a:srgbClr val="0A0082"/>
                </a:solidFill>
                <a:latin typeface="Calibri" panose="020F0502020204030204" pitchFamily="34" charset="0"/>
                <a:cs typeface="Calibri" panose="020F0502020204030204" pitchFamily="34" charset="0"/>
              </a:rPr>
              <a:t> avec des informations personnelles.</a:t>
            </a:r>
          </a:p>
          <a:p>
            <a:pPr marL="457200" lvl="0" indent="-342900">
              <a:lnSpc>
                <a:spcPct val="80000"/>
              </a:lnSpc>
              <a:spcBef>
                <a:spcPts val="600"/>
              </a:spcBef>
              <a:spcAft>
                <a:spcPts val="600"/>
              </a:spcAft>
              <a:buSzPts val="1800"/>
              <a:buAutoNum type="arabicPeriod"/>
            </a:pPr>
            <a:r>
              <a:rPr lang="fr-CA" sz="1800" dirty="0">
                <a:solidFill>
                  <a:srgbClr val="0A0082"/>
                </a:solidFill>
                <a:latin typeface="Calibri" panose="020F0502020204030204" pitchFamily="34" charset="0"/>
                <a:cs typeface="Calibri" panose="020F0502020204030204" pitchFamily="34" charset="0"/>
              </a:rPr>
              <a:t>Le logiciel génère un code QR dans l'une des trois couleurs (méthodologie inconnue). </a:t>
            </a:r>
          </a:p>
          <a:p>
            <a:pPr marL="457200" lvl="0" indent="-342900">
              <a:lnSpc>
                <a:spcPct val="80000"/>
              </a:lnSpc>
              <a:spcBef>
                <a:spcPts val="600"/>
              </a:spcBef>
              <a:spcAft>
                <a:spcPts val="600"/>
              </a:spcAft>
              <a:buSzPts val="1800"/>
              <a:buAutoNum type="arabicPeriod"/>
            </a:pPr>
            <a:r>
              <a:rPr lang="fr-CA" sz="1800" dirty="0">
                <a:solidFill>
                  <a:srgbClr val="0A0082"/>
                </a:solidFill>
                <a:latin typeface="Calibri" panose="020F0502020204030204" pitchFamily="34" charset="0"/>
                <a:cs typeface="Calibri" panose="020F0502020204030204" pitchFamily="34" charset="0"/>
              </a:rPr>
              <a:t>Un </a:t>
            </a:r>
            <a:r>
              <a:rPr lang="fr-CA" sz="1800" dirty="0">
                <a:solidFill>
                  <a:srgbClr val="0A0082"/>
                </a:solidFill>
                <a:highlight>
                  <a:srgbClr val="00FF00"/>
                </a:highlight>
                <a:latin typeface="Calibri" panose="020F0502020204030204" pitchFamily="34" charset="0"/>
                <a:cs typeface="Calibri" panose="020F0502020204030204" pitchFamily="34" charset="0"/>
              </a:rPr>
              <a:t>code vert</a:t>
            </a:r>
            <a:r>
              <a:rPr lang="fr-CA" sz="1800" dirty="0">
                <a:solidFill>
                  <a:srgbClr val="0A0082"/>
                </a:solidFill>
                <a:latin typeface="Calibri" panose="020F0502020204030204" pitchFamily="34" charset="0"/>
                <a:cs typeface="Calibri" panose="020F0502020204030204" pitchFamily="34" charset="0"/>
              </a:rPr>
              <a:t> permet à son détenteur de se déplacer sans restriction. Quelqu'un avec un </a:t>
            </a:r>
            <a:r>
              <a:rPr lang="fr-CA" sz="1800" dirty="0">
                <a:solidFill>
                  <a:srgbClr val="0A0082"/>
                </a:solidFill>
                <a:highlight>
                  <a:srgbClr val="FFFF00"/>
                </a:highlight>
                <a:latin typeface="Calibri" panose="020F0502020204030204" pitchFamily="34" charset="0"/>
                <a:cs typeface="Calibri" panose="020F0502020204030204" pitchFamily="34" charset="0"/>
              </a:rPr>
              <a:t>code jaune</a:t>
            </a:r>
            <a:r>
              <a:rPr lang="fr-CA" sz="1800" dirty="0">
                <a:solidFill>
                  <a:srgbClr val="0A0082"/>
                </a:solidFill>
                <a:latin typeface="Calibri" panose="020F0502020204030204" pitchFamily="34" charset="0"/>
                <a:cs typeface="Calibri" panose="020F0502020204030204" pitchFamily="34" charset="0"/>
              </a:rPr>
              <a:t> peut être invité à rester à la maison pendant sept jours. Le </a:t>
            </a:r>
            <a:r>
              <a:rPr lang="fr-CA" sz="1800" dirty="0">
                <a:solidFill>
                  <a:srgbClr val="0A0082"/>
                </a:solidFill>
                <a:highlight>
                  <a:srgbClr val="FF0000"/>
                </a:highlight>
                <a:latin typeface="Calibri" panose="020F0502020204030204" pitchFamily="34" charset="0"/>
                <a:cs typeface="Calibri" panose="020F0502020204030204" pitchFamily="34" charset="0"/>
              </a:rPr>
              <a:t>code rouge</a:t>
            </a:r>
            <a:r>
              <a:rPr lang="fr-CA" sz="1800" dirty="0">
                <a:solidFill>
                  <a:srgbClr val="0A0082"/>
                </a:solidFill>
                <a:latin typeface="Calibri" panose="020F0502020204030204" pitchFamily="34" charset="0"/>
                <a:cs typeface="Calibri" panose="020F0502020204030204" pitchFamily="34" charset="0"/>
              </a:rPr>
              <a:t> signifie une quarantaine de deux semaines.</a:t>
            </a:r>
          </a:p>
          <a:p>
            <a:pPr marL="457200"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gn="just">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L’application partage les informations avec les autorités. </a:t>
            </a:r>
          </a:p>
          <a:p>
            <a:pPr lvl="0" algn="just">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Contrôles d’accès généralisés. Risque de </a:t>
            </a:r>
            <a:r>
              <a:rPr lang="fr-CA" sz="1800" b="1" dirty="0">
                <a:solidFill>
                  <a:srgbClr val="0A0082"/>
                </a:solidFill>
                <a:latin typeface="Calibri" panose="020F0502020204030204" pitchFamily="34" charset="0"/>
                <a:cs typeface="Calibri" panose="020F0502020204030204" pitchFamily="34" charset="0"/>
              </a:rPr>
              <a:t>fuites </a:t>
            </a:r>
            <a:r>
              <a:rPr lang="fr-CA" sz="1800" dirty="0">
                <a:solidFill>
                  <a:srgbClr val="0A0082"/>
                </a:solidFill>
                <a:latin typeface="Calibri" panose="020F0502020204030204" pitchFamily="34" charset="0"/>
                <a:cs typeface="Calibri" panose="020F0502020204030204" pitchFamily="34" charset="0"/>
              </a:rPr>
              <a:t>et </a:t>
            </a:r>
            <a:r>
              <a:rPr lang="fr-CA" sz="1800" b="1" dirty="0" err="1">
                <a:solidFill>
                  <a:srgbClr val="0A0082"/>
                </a:solidFill>
                <a:latin typeface="Calibri" panose="020F0502020204030204" pitchFamily="34" charset="0"/>
                <a:cs typeface="Calibri" panose="020F0502020204030204" pitchFamily="34" charset="0"/>
              </a:rPr>
              <a:t>function</a:t>
            </a:r>
            <a:r>
              <a:rPr lang="fr-CA" sz="1800" b="1" dirty="0">
                <a:solidFill>
                  <a:srgbClr val="0A0082"/>
                </a:solidFill>
                <a:latin typeface="Calibri" panose="020F0502020204030204" pitchFamily="34" charset="0"/>
                <a:cs typeface="Calibri" panose="020F0502020204030204" pitchFamily="34" charset="0"/>
              </a:rPr>
              <a:t> </a:t>
            </a:r>
            <a:r>
              <a:rPr lang="fr-CA" sz="1800" b="1" dirty="0" err="1">
                <a:solidFill>
                  <a:srgbClr val="0A0082"/>
                </a:solidFill>
                <a:latin typeface="Calibri" panose="020F0502020204030204" pitchFamily="34" charset="0"/>
                <a:cs typeface="Calibri" panose="020F0502020204030204" pitchFamily="34" charset="0"/>
              </a:rPr>
              <a:t>creep</a:t>
            </a:r>
            <a:r>
              <a:rPr lang="fr-CA" sz="1800" dirty="0">
                <a:solidFill>
                  <a:srgbClr val="0A0082"/>
                </a:solidFill>
                <a:latin typeface="Calibri" panose="020F0502020204030204" pitchFamily="34" charset="0"/>
                <a:cs typeface="Calibri" panose="020F0502020204030204" pitchFamily="34" charset="0"/>
              </a:rPr>
              <a:t>.</a:t>
            </a:r>
          </a:p>
          <a:p>
            <a:pPr lvl="0" algn="just">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Adoption : 90% de la population de certaines villes en Chine (</a:t>
            </a:r>
            <a:r>
              <a:rPr lang="fr-CA" sz="1800" u="sng" dirty="0">
                <a:solidFill>
                  <a:srgbClr val="0A008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NYT</a:t>
            </a:r>
            <a:r>
              <a:rPr lang="fr-CA" sz="1800" dirty="0">
                <a:solidFill>
                  <a:srgbClr val="0A008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164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5948B-41BB-8A4F-B05F-C341BE32B75E}"/>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A2F67DD3-EAFA-C04F-AA5F-3A1129D8CC08}"/>
              </a:ext>
            </a:extLst>
          </p:cNvPr>
          <p:cNvSpPr>
            <a:spLocks noGrp="1"/>
          </p:cNvSpPr>
          <p:nvPr>
            <p:ph type="sldNum" sz="quarter" idx="12"/>
          </p:nvPr>
        </p:nvSpPr>
        <p:spPr/>
        <p:txBody>
          <a:bodyPr/>
          <a:lstStyle/>
          <a:p>
            <a:fld id="{5919FA44-07AC-4F45-8D7A-BAB9305D03FE}" type="slidenum">
              <a:rPr lang="fr-FR" smtClean="0"/>
              <a:t>33</a:t>
            </a:fld>
            <a:endParaRPr lang="fr-FR"/>
          </a:p>
        </p:txBody>
      </p:sp>
      <p:grpSp>
        <p:nvGrpSpPr>
          <p:cNvPr id="6" name="Groupe 5">
            <a:extLst>
              <a:ext uri="{FF2B5EF4-FFF2-40B4-BE49-F238E27FC236}">
                <a16:creationId xmlns:a16="http://schemas.microsoft.com/office/drawing/2014/main" id="{88BFD165-A58E-694B-BAE2-B22B2D023632}"/>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9FB81CA4-03D8-1A43-B649-9D8B15BCE0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3E689BD5-F272-AD49-A5FB-74AF2C6D5B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7E09474C-FF0D-4C40-B6E9-ABBB0FD5F8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5C25DA33-3B24-D546-8701-CB106F04F04E}"/>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Google Shape;551;g876d818c27_0_840">
            <a:extLst>
              <a:ext uri="{FF2B5EF4-FFF2-40B4-BE49-F238E27FC236}">
                <a16:creationId xmlns:a16="http://schemas.microsoft.com/office/drawing/2014/main" id="{3CC70203-981A-FF45-93DC-55F46094A9B5}"/>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7989" y="1268760"/>
            <a:ext cx="11720691" cy="5436839"/>
          </a:xfrm>
          <a:prstGeom prst="rect">
            <a:avLst/>
          </a:prstGeom>
          <a:noFill/>
          <a:ln>
            <a:noFill/>
          </a:ln>
        </p:spPr>
      </p:pic>
    </p:spTree>
    <p:extLst>
      <p:ext uri="{BB962C8B-B14F-4D97-AF65-F5344CB8AC3E}">
        <p14:creationId xmlns:p14="http://schemas.microsoft.com/office/powerpoint/2010/main" val="2061358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36C63-AEE4-114F-B54E-A05541F6E1DB}"/>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b="1"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 Australie</a:t>
            </a:r>
            <a:r>
              <a:rPr lang="fr-CA" sz="2400" u="sng" dirty="0">
                <a:solidFill>
                  <a:srgbClr val="0A0082"/>
                </a:solidFill>
                <a:latin typeface="Arial" panose="020B0604020202020204" pitchFamily="34" charset="0"/>
                <a:cs typeface="Arial" panose="020B0604020202020204" pitchFamily="34" charset="0"/>
              </a:rPr>
              <a:t> </a:t>
            </a:r>
            <a:br>
              <a:rPr lang="fr-CA" sz="2400" b="1" u="sng"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02E9BEC1-B9F7-8644-BFAF-79829B71D929}"/>
              </a:ext>
            </a:extLst>
          </p:cNvPr>
          <p:cNvSpPr>
            <a:spLocks noGrp="1"/>
          </p:cNvSpPr>
          <p:nvPr>
            <p:ph type="sldNum" sz="quarter" idx="12"/>
          </p:nvPr>
        </p:nvSpPr>
        <p:spPr/>
        <p:txBody>
          <a:bodyPr/>
          <a:lstStyle/>
          <a:p>
            <a:fld id="{5919FA44-07AC-4F45-8D7A-BAB9305D03FE}" type="slidenum">
              <a:rPr lang="fr-FR" smtClean="0"/>
              <a:t>34</a:t>
            </a:fld>
            <a:endParaRPr lang="fr-FR"/>
          </a:p>
        </p:txBody>
      </p:sp>
      <p:grpSp>
        <p:nvGrpSpPr>
          <p:cNvPr id="6" name="Groupe 5">
            <a:extLst>
              <a:ext uri="{FF2B5EF4-FFF2-40B4-BE49-F238E27FC236}">
                <a16:creationId xmlns:a16="http://schemas.microsoft.com/office/drawing/2014/main" id="{D7A60BE5-85B9-7747-855E-BB248CF54168}"/>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01D75C39-EF40-3248-BA74-EEF07584AA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526040D3-D36A-E24F-90B3-3FA9A4D61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B6B26E8C-D46F-7A45-BFF3-322976ED06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7A3112DE-141E-C74F-9EE2-7BCD54FE8C99}"/>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0D57961-3B4C-5A49-BEB7-C5F4AB32B5EF}"/>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D3D202F-C6E5-DD4D-AD6F-C203343AACD4}"/>
              </a:ext>
            </a:extLst>
          </p:cNvPr>
          <p:cNvSpPr/>
          <p:nvPr/>
        </p:nvSpPr>
        <p:spPr>
          <a:xfrm>
            <a:off x="732844" y="2274590"/>
            <a:ext cx="10763756" cy="3169457"/>
          </a:xfrm>
          <a:prstGeom prst="rect">
            <a:avLst/>
          </a:prstGeom>
        </p:spPr>
        <p:txBody>
          <a:bodyPr wrap="square">
            <a:spAutoFit/>
          </a:bodyPr>
          <a:lstStyle/>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Australie: </a:t>
            </a:r>
            <a:r>
              <a:rPr lang="fr-CA" sz="1800" i="1" dirty="0" err="1">
                <a:solidFill>
                  <a:srgbClr val="0A0082"/>
                </a:solidFill>
                <a:latin typeface="Calibri" panose="020F0502020204030204" pitchFamily="34" charset="0"/>
                <a:cs typeface="Calibri" panose="020F0502020204030204" pitchFamily="34" charset="0"/>
              </a:rPr>
              <a:t>Covidsafe</a:t>
            </a:r>
            <a:endParaRPr lang="fr-CA" sz="1800" i="1" dirty="0">
              <a:solidFill>
                <a:srgbClr val="0A0082"/>
              </a:solidFill>
              <a:latin typeface="Calibri" panose="020F0502020204030204" pitchFamily="34" charset="0"/>
              <a:cs typeface="Calibri" panose="020F0502020204030204" pitchFamily="34" charset="0"/>
            </a:endParaRPr>
          </a:p>
          <a:p>
            <a:pPr marL="457200" lvl="0" indent="-336550">
              <a:lnSpc>
                <a:spcPct val="80000"/>
              </a:lnSpc>
              <a:spcBef>
                <a:spcPts val="600"/>
              </a:spcBef>
              <a:spcAft>
                <a:spcPts val="600"/>
              </a:spcAft>
              <a:buSzPts val="1700"/>
              <a:buChar char="-"/>
            </a:pPr>
            <a:r>
              <a:rPr lang="fr-CA" sz="1800" dirty="0">
                <a:solidFill>
                  <a:srgbClr val="0A0082"/>
                </a:solidFill>
                <a:latin typeface="Calibri" panose="020F0502020204030204" pitchFamily="34" charset="0"/>
                <a:cs typeface="Calibri" panose="020F0502020204030204" pitchFamily="34" charset="0"/>
              </a:rPr>
              <a:t>adopté en avril</a:t>
            </a:r>
          </a:p>
          <a:p>
            <a:pPr marL="457200" lvl="0" indent="-336550">
              <a:lnSpc>
                <a:spcPct val="80000"/>
              </a:lnSpc>
              <a:spcBef>
                <a:spcPts val="600"/>
              </a:spcBef>
              <a:spcAft>
                <a:spcPts val="600"/>
              </a:spcAft>
              <a:buSzPts val="1700"/>
              <a:buChar char="-"/>
            </a:pPr>
            <a:r>
              <a:rPr lang="fr-CA" sz="1800" dirty="0">
                <a:solidFill>
                  <a:srgbClr val="0A0082"/>
                </a:solidFill>
                <a:latin typeface="Calibri" panose="020F0502020204030204" pitchFamily="34" charset="0"/>
                <a:cs typeface="Calibri" panose="020F0502020204030204" pitchFamily="34" charset="0"/>
              </a:rPr>
              <a:t>adoption réelle : 6 millions (inférieur à la cible d’environ 10 millions, ou 40 % )</a:t>
            </a:r>
          </a:p>
          <a:p>
            <a:pPr marL="457200" lvl="0" indent="-336550">
              <a:lnSpc>
                <a:spcPct val="80000"/>
              </a:lnSpc>
              <a:spcBef>
                <a:spcPts val="600"/>
              </a:spcBef>
              <a:spcAft>
                <a:spcPts val="600"/>
              </a:spcAft>
              <a:buSzPts val="1700"/>
              <a:buChar char="-"/>
            </a:pPr>
            <a:r>
              <a:rPr lang="fr-CA" sz="1800" dirty="0">
                <a:solidFill>
                  <a:srgbClr val="0A0082"/>
                </a:solidFill>
                <a:latin typeface="Calibri" panose="020F0502020204030204" pitchFamily="34" charset="0"/>
                <a:cs typeface="Calibri" panose="020F0502020204030204" pitchFamily="34" charset="0"/>
              </a:rPr>
              <a:t>découverte d’un seul nouveau cas</a:t>
            </a: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Approche technique : Bluetooth, </a:t>
            </a:r>
            <a:r>
              <a:rPr lang="fr-CA" sz="1800" dirty="0" err="1">
                <a:solidFill>
                  <a:srgbClr val="0A0082"/>
                </a:solidFill>
                <a:latin typeface="Calibri" panose="020F0502020204030204" pitchFamily="34" charset="0"/>
                <a:cs typeface="Calibri" panose="020F0502020204030204" pitchFamily="34" charset="0"/>
              </a:rPr>
              <a:t>l’app</a:t>
            </a:r>
            <a:r>
              <a:rPr lang="fr-CA" sz="1800" dirty="0">
                <a:solidFill>
                  <a:srgbClr val="0A0082"/>
                </a:solidFill>
                <a:latin typeface="Calibri" panose="020F0502020204030204" pitchFamily="34" charset="0"/>
                <a:cs typeface="Calibri" panose="020F0502020204030204" pitchFamily="34" charset="0"/>
              </a:rPr>
              <a:t> doit être activé en arrière-plan du cellulaire, toujours ON (</a:t>
            </a:r>
            <a:r>
              <a:rPr lang="fr-CA" sz="1800" dirty="0" err="1">
                <a:solidFill>
                  <a:srgbClr val="0A0082"/>
                </a:solidFill>
                <a:latin typeface="Calibri" panose="020F0502020204030204" pitchFamily="34" charset="0"/>
                <a:cs typeface="Calibri" panose="020F0502020204030204" pitchFamily="34" charset="0"/>
              </a:rPr>
              <a:t>pré-API</a:t>
            </a:r>
            <a:r>
              <a:rPr lang="fr-CA" sz="1800" dirty="0">
                <a:solidFill>
                  <a:srgbClr val="0A0082"/>
                </a:solidFill>
                <a:latin typeface="Calibri" panose="020F0502020204030204" pitchFamily="34" charset="0"/>
                <a:cs typeface="Calibri" panose="020F0502020204030204" pitchFamily="34" charset="0"/>
              </a:rPr>
              <a:t> </a:t>
            </a:r>
            <a:r>
              <a:rPr lang="fr-CA" sz="1800" dirty="0" err="1">
                <a:solidFill>
                  <a:srgbClr val="0A0082"/>
                </a:solidFill>
                <a:latin typeface="Calibri" panose="020F0502020204030204" pitchFamily="34" charset="0"/>
                <a:cs typeface="Calibri" panose="020F0502020204030204" pitchFamily="34" charset="0"/>
              </a:rPr>
              <a:t>Gapple</a:t>
            </a:r>
            <a:r>
              <a:rPr lang="fr-CA" sz="1800" dirty="0">
                <a:solidFill>
                  <a:srgbClr val="0A0082"/>
                </a:solidFill>
                <a:latin typeface="Calibri" panose="020F0502020204030204" pitchFamily="34" charset="0"/>
                <a:cs typeface="Calibri" panose="020F0502020204030204" pitchFamily="34" charset="0"/>
              </a:rPr>
              <a:t>)</a:t>
            </a:r>
          </a:p>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Problèmes : interopérabilité faible, incompatibilités, dépendance d’une base de données centralisée</a:t>
            </a:r>
          </a:p>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L’adoption se rétrécit quand les effets de la pandémie sont minorés par les autres mesures et le traçage manuel arrive à faire le suivi des cas</a:t>
            </a:r>
          </a:p>
        </p:txBody>
      </p:sp>
    </p:spTree>
    <p:extLst>
      <p:ext uri="{BB962C8B-B14F-4D97-AF65-F5344CB8AC3E}">
        <p14:creationId xmlns:p14="http://schemas.microsoft.com/office/powerpoint/2010/main" val="27431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00414-46BB-184E-800D-6823D5D9D3FF}"/>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 QC – L’appli de la </a:t>
            </a:r>
            <a:r>
              <a:rPr lang="fr-CA" sz="2400" dirty="0" err="1">
                <a:solidFill>
                  <a:srgbClr val="0A0082"/>
                </a:solidFill>
                <a:latin typeface="Arial" panose="020B0604020202020204" pitchFamily="34" charset="0"/>
                <a:cs typeface="Arial" panose="020B0604020202020204" pitchFamily="34" charset="0"/>
              </a:rPr>
              <a:t>Covi</a:t>
            </a:r>
            <a:r>
              <a:rPr lang="fr-CA" sz="2400" dirty="0">
                <a:solidFill>
                  <a:srgbClr val="0A0082"/>
                </a:solidFill>
                <a:latin typeface="Arial" panose="020B0604020202020204" pitchFamily="34" charset="0"/>
                <a:cs typeface="Arial" panose="020B0604020202020204" pitchFamily="34" charset="0"/>
              </a:rPr>
              <a:t> (MILA)</a:t>
            </a:r>
            <a:br>
              <a:rPr lang="fr-CA" sz="2400" u="sng"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9E22E970-CD8D-4F40-B395-45F85ABEA7ED}"/>
              </a:ext>
            </a:extLst>
          </p:cNvPr>
          <p:cNvSpPr>
            <a:spLocks noGrp="1"/>
          </p:cNvSpPr>
          <p:nvPr>
            <p:ph type="sldNum" sz="quarter" idx="12"/>
          </p:nvPr>
        </p:nvSpPr>
        <p:spPr/>
        <p:txBody>
          <a:bodyPr/>
          <a:lstStyle/>
          <a:p>
            <a:fld id="{5919FA44-07AC-4F45-8D7A-BAB9305D03FE}" type="slidenum">
              <a:rPr lang="fr-FR" smtClean="0"/>
              <a:t>35</a:t>
            </a:fld>
            <a:endParaRPr lang="fr-FR"/>
          </a:p>
        </p:txBody>
      </p:sp>
      <p:grpSp>
        <p:nvGrpSpPr>
          <p:cNvPr id="6" name="Groupe 5">
            <a:extLst>
              <a:ext uri="{FF2B5EF4-FFF2-40B4-BE49-F238E27FC236}">
                <a16:creationId xmlns:a16="http://schemas.microsoft.com/office/drawing/2014/main" id="{2CAC8CF5-09ED-824B-8C5F-9E5F704CD563}"/>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BE975B55-AC42-7A4E-8A5C-C91F203AF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151B7134-45CE-5A4F-AC18-BCC0288AEE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377D6E5-8575-DC43-81AB-5C2845099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20359A9E-9012-CA4C-92B2-48BFB2E0511D}"/>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20E4F155-62A7-5B44-A8B7-B49113C8FC3A}"/>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0839B4A-2D30-1242-B83F-3BF520EBE426}"/>
              </a:ext>
            </a:extLst>
          </p:cNvPr>
          <p:cNvSpPr/>
          <p:nvPr/>
        </p:nvSpPr>
        <p:spPr>
          <a:xfrm>
            <a:off x="732844" y="2274590"/>
            <a:ext cx="10763756" cy="3237168"/>
          </a:xfrm>
          <a:prstGeom prst="rect">
            <a:avLst/>
          </a:prstGeom>
        </p:spPr>
        <p:txBody>
          <a:bodyPr wrap="square">
            <a:spAutoFit/>
          </a:bodyPr>
          <a:lstStyle/>
          <a:p>
            <a:pPr lvl="0">
              <a:lnSpc>
                <a:spcPct val="80000"/>
              </a:lnSpc>
              <a:spcBef>
                <a:spcPts val="600"/>
              </a:spcBef>
              <a:spcAft>
                <a:spcPts val="600"/>
              </a:spcAft>
            </a:pPr>
            <a:r>
              <a:rPr lang="fr-CA" sz="1800" dirty="0">
                <a:solidFill>
                  <a:srgbClr val="0A0082"/>
                </a:solidFill>
                <a:latin typeface="Calibri" panose="020F0502020204030204" pitchFamily="34" charset="0"/>
                <a:cs typeface="Calibri" panose="020F0502020204030204" pitchFamily="34" charset="0"/>
              </a:rPr>
              <a:t>Course à l’appli dans le contexte de la pandémie. </a:t>
            </a:r>
            <a:r>
              <a:rPr lang="fr-CA" sz="1800" b="1" dirty="0">
                <a:solidFill>
                  <a:srgbClr val="0A0082"/>
                </a:solidFill>
                <a:latin typeface="Calibri" panose="020F0502020204030204" pitchFamily="34" charset="0"/>
                <a:cs typeface="Calibri" panose="020F0502020204030204" pitchFamily="34" charset="0"/>
              </a:rPr>
              <a:t>En attente des recommandations d’application du gouvernement. </a:t>
            </a: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pPr>
            <a:endParaRPr lang="fr-CA" sz="1800" dirty="0">
              <a:solidFill>
                <a:srgbClr val="0A0082"/>
              </a:solidFill>
              <a:latin typeface="Calibri" panose="020F0502020204030204" pitchFamily="34" charset="0"/>
              <a:cs typeface="Calibri" panose="020F0502020204030204" pitchFamily="34" charset="0"/>
            </a:endParaRPr>
          </a:p>
          <a:p>
            <a:pPr marL="457200" lvl="0" indent="-419100">
              <a:lnSpc>
                <a:spcPct val="80000"/>
              </a:lnSpc>
              <a:spcBef>
                <a:spcPts val="600"/>
              </a:spcBef>
              <a:spcAft>
                <a:spcPts val="600"/>
              </a:spcAft>
              <a:buSzPts val="3000"/>
              <a:buChar char="-"/>
            </a:pPr>
            <a:r>
              <a:rPr lang="fr-CA" sz="1800" dirty="0">
                <a:solidFill>
                  <a:srgbClr val="0A0082"/>
                </a:solidFill>
                <a:latin typeface="Calibri" panose="020F0502020204030204" pitchFamily="34" charset="0"/>
                <a:cs typeface="Calibri" panose="020F0502020204030204" pitchFamily="34" charset="0"/>
              </a:rPr>
              <a:t>Appli en développement (non disponible, non testée)</a:t>
            </a:r>
            <a:endParaRPr lang="fr-CA" sz="1800" b="1" dirty="0">
              <a:solidFill>
                <a:srgbClr val="0A0082"/>
              </a:solidFill>
              <a:latin typeface="Calibri" panose="020F0502020204030204" pitchFamily="34" charset="0"/>
              <a:cs typeface="Calibri" panose="020F0502020204030204" pitchFamily="34" charset="0"/>
            </a:endParaRPr>
          </a:p>
          <a:p>
            <a:pPr marL="457200" lvl="0" indent="-419100">
              <a:lnSpc>
                <a:spcPct val="80000"/>
              </a:lnSpc>
              <a:spcBef>
                <a:spcPts val="600"/>
              </a:spcBef>
              <a:spcAft>
                <a:spcPts val="600"/>
              </a:spcAft>
              <a:buSzPts val="3000"/>
              <a:buChar char="-"/>
            </a:pPr>
            <a:r>
              <a:rPr lang="fr-CA" sz="1800" dirty="0">
                <a:solidFill>
                  <a:srgbClr val="0A0082"/>
                </a:solidFill>
                <a:latin typeface="Calibri" panose="020F0502020204030204" pitchFamily="34" charset="0"/>
                <a:cs typeface="Calibri" panose="020F0502020204030204" pitchFamily="34" charset="0"/>
              </a:rPr>
              <a:t>Promotion médiatique (conflit d'intérêts?) sur  plusieurs tribunes (TLMP notamment) pour présenter l’appli.</a:t>
            </a:r>
          </a:p>
          <a:p>
            <a:pPr marL="457200" lvl="0" indent="-419100">
              <a:lnSpc>
                <a:spcPct val="80000"/>
              </a:lnSpc>
              <a:spcBef>
                <a:spcPts val="600"/>
              </a:spcBef>
              <a:spcAft>
                <a:spcPts val="600"/>
              </a:spcAft>
              <a:buSzPts val="3000"/>
              <a:buChar char="-"/>
            </a:pPr>
            <a:r>
              <a:rPr lang="fr-CA" sz="1800" dirty="0">
                <a:solidFill>
                  <a:srgbClr val="0A0082"/>
                </a:solidFill>
                <a:latin typeface="Calibri" panose="020F0502020204030204" pitchFamily="34" charset="0"/>
                <a:cs typeface="Calibri" panose="020F0502020204030204" pitchFamily="34" charset="0"/>
              </a:rPr>
              <a:t>Traitement généreux de la part des médias (qui reprennent assez largement le ton flatteur des communiqués) </a:t>
            </a:r>
          </a:p>
          <a:p>
            <a:pPr marL="457200" lvl="0" indent="-419100">
              <a:lnSpc>
                <a:spcPct val="80000"/>
              </a:lnSpc>
              <a:spcBef>
                <a:spcPts val="600"/>
              </a:spcBef>
              <a:spcAft>
                <a:spcPts val="600"/>
              </a:spcAft>
              <a:buSzPts val="3000"/>
              <a:buChar char="-"/>
            </a:pPr>
            <a:r>
              <a:rPr lang="fr-CA" sz="1800" dirty="0">
                <a:solidFill>
                  <a:srgbClr val="0A0082"/>
                </a:solidFill>
                <a:latin typeface="Calibri" panose="020F0502020204030204" pitchFamily="34" charset="0"/>
                <a:cs typeface="Calibri" panose="020F0502020204030204" pitchFamily="34" charset="0"/>
              </a:rPr>
              <a:t>Un «livre blanc» (en anglais).</a:t>
            </a:r>
          </a:p>
          <a:p>
            <a:pPr marL="457200" lvl="0" indent="-419100">
              <a:lnSpc>
                <a:spcPct val="80000"/>
              </a:lnSpc>
              <a:spcBef>
                <a:spcPts val="600"/>
              </a:spcBef>
              <a:spcAft>
                <a:spcPts val="600"/>
              </a:spcAft>
              <a:buSzPts val="3000"/>
              <a:buChar char="-"/>
            </a:pPr>
            <a:r>
              <a:rPr lang="fr-CA" sz="1800" dirty="0">
                <a:solidFill>
                  <a:srgbClr val="0A0082"/>
                </a:solidFill>
                <a:latin typeface="Calibri" panose="020F0502020204030204" pitchFamily="34" charset="0"/>
                <a:cs typeface="Calibri" panose="020F0502020204030204" pitchFamily="34" charset="0"/>
              </a:rPr>
              <a:t>Reprise (apparente) des problèmes / solutions vus plus tôt, et en particulier les rapports des Commissaires de la vie privée.</a:t>
            </a:r>
            <a:endParaRPr lang="fr-CA" sz="1800" b="1"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0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C0238-3859-114F-A361-E6AA9A3EAA3E}"/>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Étude de cas en temps réel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 QC – L’appli de la </a:t>
            </a:r>
            <a:r>
              <a:rPr lang="fr-CA" sz="2400" dirty="0" err="1">
                <a:solidFill>
                  <a:srgbClr val="0A0082"/>
                </a:solidFill>
                <a:latin typeface="Arial" panose="020B0604020202020204" pitchFamily="34" charset="0"/>
                <a:cs typeface="Arial" panose="020B0604020202020204" pitchFamily="34" charset="0"/>
              </a:rPr>
              <a:t>Covi_débat</a:t>
            </a:r>
            <a:br>
              <a:rPr lang="fr-CA" sz="2400" u="sng"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8886B717-9D5F-0A4D-8CE0-ED167FCA9BBD}"/>
              </a:ext>
            </a:extLst>
          </p:cNvPr>
          <p:cNvSpPr>
            <a:spLocks noGrp="1"/>
          </p:cNvSpPr>
          <p:nvPr>
            <p:ph type="sldNum" sz="quarter" idx="12"/>
          </p:nvPr>
        </p:nvSpPr>
        <p:spPr/>
        <p:txBody>
          <a:bodyPr/>
          <a:lstStyle/>
          <a:p>
            <a:fld id="{5919FA44-07AC-4F45-8D7A-BAB9305D03FE}" type="slidenum">
              <a:rPr lang="fr-FR" smtClean="0"/>
              <a:t>36</a:t>
            </a:fld>
            <a:endParaRPr lang="fr-FR"/>
          </a:p>
        </p:txBody>
      </p:sp>
      <p:grpSp>
        <p:nvGrpSpPr>
          <p:cNvPr id="6" name="Groupe 5">
            <a:extLst>
              <a:ext uri="{FF2B5EF4-FFF2-40B4-BE49-F238E27FC236}">
                <a16:creationId xmlns:a16="http://schemas.microsoft.com/office/drawing/2014/main" id="{39C354FA-4765-CD46-9235-CAEBC15FF2E1}"/>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B861BB6A-455F-654B-B6F6-6DE86249BB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A700790B-5C09-D045-A24D-A723866A39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5C1F7F7B-F29A-4044-9BC3-CE14C91B8B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309859F2-6C7A-294E-BA00-C94FDAE959D1}"/>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688FE60C-4165-4144-9713-A466B7684BAC}"/>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C73E2F0-4B75-5C43-AA14-21CBCC29645F}"/>
              </a:ext>
            </a:extLst>
          </p:cNvPr>
          <p:cNvSpPr/>
          <p:nvPr/>
        </p:nvSpPr>
        <p:spPr>
          <a:xfrm>
            <a:off x="732844" y="2274590"/>
            <a:ext cx="10763756" cy="4295920"/>
          </a:xfrm>
          <a:prstGeom prst="rect">
            <a:avLst/>
          </a:prstGeom>
        </p:spPr>
        <p:txBody>
          <a:bodyPr wrap="square">
            <a:spAutoFit/>
          </a:bodyPr>
          <a:lstStyle/>
          <a:p>
            <a:pPr lvl="0">
              <a:lnSpc>
                <a:spcPct val="80000"/>
              </a:lnSpc>
              <a:spcBef>
                <a:spcPts val="600"/>
              </a:spcBef>
              <a:spcAft>
                <a:spcPts val="600"/>
              </a:spcAft>
              <a:buSzPts val="1800"/>
            </a:pPr>
            <a:r>
              <a:rPr lang="fr-CA" sz="1800" dirty="0">
                <a:solidFill>
                  <a:srgbClr val="0A0082"/>
                </a:solidFill>
                <a:latin typeface="Calibri" panose="020F0502020204030204" pitchFamily="34" charset="0"/>
                <a:cs typeface="Calibri" panose="020F0502020204030204" pitchFamily="34" charset="0"/>
              </a:rPr>
              <a:t>Actuellement, l’appli suscite beaucoup de réactions. On fait valoir :</a:t>
            </a:r>
          </a:p>
          <a:p>
            <a:pPr marL="285750" lvl="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le fossé de </a:t>
            </a:r>
            <a:r>
              <a:rPr lang="fr-CA" sz="1800" dirty="0" err="1">
                <a:solidFill>
                  <a:srgbClr val="0A0082"/>
                </a:solidFill>
                <a:latin typeface="Calibri" panose="020F0502020204030204" pitchFamily="34" charset="0"/>
                <a:cs typeface="Calibri" panose="020F0502020204030204" pitchFamily="34" charset="0"/>
              </a:rPr>
              <a:t>littératie</a:t>
            </a:r>
            <a:r>
              <a:rPr lang="fr-CA" sz="1800" dirty="0">
                <a:solidFill>
                  <a:srgbClr val="0A0082"/>
                </a:solidFill>
                <a:latin typeface="Calibri" panose="020F0502020204030204" pitchFamily="34" charset="0"/>
                <a:cs typeface="Calibri" panose="020F0502020204030204" pitchFamily="34" charset="0"/>
              </a:rPr>
              <a:t> </a:t>
            </a:r>
            <a:r>
              <a:rPr lang="fr-CA" dirty="0">
                <a:solidFill>
                  <a:srgbClr val="0A0082"/>
                </a:solidFill>
                <a:latin typeface="Calibri" panose="020F0502020204030204" pitchFamily="34" charset="0"/>
                <a:cs typeface="Calibri" panose="020F0502020204030204" pitchFamily="34" charset="0"/>
              </a:rPr>
              <a:t>: absence de </a:t>
            </a:r>
            <a:r>
              <a:rPr lang="fr-CA" sz="1800" dirty="0">
                <a:solidFill>
                  <a:srgbClr val="0A0082"/>
                </a:solidFill>
                <a:latin typeface="Calibri" panose="020F0502020204030204" pitchFamily="34" charset="0"/>
                <a:cs typeface="Calibri" panose="020F0502020204030204" pitchFamily="34" charset="0"/>
              </a:rPr>
              <a:t>consentement informé, participation à la recherche</a:t>
            </a:r>
          </a:p>
          <a:p>
            <a:pPr marL="285750" lvl="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le fossé numérique : accès à internet, au tél. multifonctions</a:t>
            </a:r>
          </a:p>
          <a:p>
            <a:pPr marL="285750" lvl="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le fossé cognitif : accès aux fonctions, à la lecture</a:t>
            </a:r>
          </a:p>
          <a:p>
            <a:pPr marL="285750" lvl="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le risque de fuites de données, de dérapage de fonctions, d’opacité</a:t>
            </a:r>
          </a:p>
          <a:p>
            <a:pPr marL="285750" lvl="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le besoin d’adoption généralisée en contradiction avec l’adoption volontaire</a:t>
            </a:r>
          </a:p>
          <a:p>
            <a:pPr marL="285750" lvl="0" indent="-285750">
              <a:lnSpc>
                <a:spcPct val="80000"/>
              </a:lnSpc>
              <a:spcBef>
                <a:spcPts val="600"/>
              </a:spcBef>
              <a:spcAft>
                <a:spcPts val="600"/>
              </a:spcAft>
              <a:buClr>
                <a:schemeClr val="dk1"/>
              </a:buClr>
              <a:buSzPts val="1800"/>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le risque de </a:t>
            </a:r>
            <a:r>
              <a:rPr lang="fr-CA" sz="1800" dirty="0">
                <a:solidFill>
                  <a:srgbClr val="0A0082"/>
                </a:solidFill>
                <a:latin typeface="Calibri" panose="020F0502020204030204" pitchFamily="34" charset="0"/>
                <a:ea typeface="Arial"/>
                <a:cs typeface="Calibri" panose="020F0502020204030204" pitchFamily="34" charset="0"/>
                <a:sym typeface="Arial"/>
              </a:rPr>
              <a:t>surveillance numérique  </a:t>
            </a:r>
            <a:r>
              <a:rPr lang="fr-CA" sz="1800" i="1" dirty="0">
                <a:solidFill>
                  <a:srgbClr val="0A0082"/>
                </a:solidFill>
                <a:latin typeface="Calibri" panose="020F0502020204030204" pitchFamily="34" charset="0"/>
                <a:ea typeface="Arial"/>
                <a:cs typeface="Calibri" panose="020F0502020204030204" pitchFamily="34" charset="0"/>
                <a:sym typeface="Arial"/>
              </a:rPr>
              <a:t>/ </a:t>
            </a:r>
            <a:r>
              <a:rPr lang="fr-CA" sz="1800" dirty="0">
                <a:solidFill>
                  <a:srgbClr val="0A0082"/>
                </a:solidFill>
                <a:latin typeface="Calibri" panose="020F0502020204030204" pitchFamily="34" charset="0"/>
                <a:ea typeface="Arial"/>
                <a:cs typeface="Calibri" panose="020F0502020204030204" pitchFamily="34" charset="0"/>
                <a:sym typeface="Arial"/>
              </a:rPr>
              <a:t> de banalisation d’une surveillance technologique généralisée” </a:t>
            </a:r>
            <a:endParaRPr lang="fr-CA" sz="1800" dirty="0">
              <a:solidFill>
                <a:srgbClr val="0A0082"/>
              </a:solidFill>
              <a:latin typeface="Calibri" panose="020F0502020204030204" pitchFamily="34" charset="0"/>
              <a:cs typeface="Calibri" panose="020F0502020204030204" pitchFamily="34" charset="0"/>
            </a:endParaRPr>
          </a:p>
          <a:p>
            <a:pPr marL="285750" lvl="0" indent="-285750">
              <a:lnSpc>
                <a:spcPct val="80000"/>
              </a:lnSpc>
              <a:spcBef>
                <a:spcPts val="600"/>
              </a:spcBef>
              <a:spcAft>
                <a:spcPts val="600"/>
              </a:spcAft>
              <a:buClr>
                <a:schemeClr val="dk1"/>
              </a:buClr>
              <a:buSzPts val="1800"/>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La Ligue des droits et libertés (QC), 1588 individus et 86 organisations :</a:t>
            </a:r>
            <a:r>
              <a:rPr lang="fr-CA" sz="1800" i="1" dirty="0">
                <a:solidFill>
                  <a:srgbClr val="0A0082"/>
                </a:solidFill>
                <a:latin typeface="Calibri" panose="020F0502020204030204" pitchFamily="34" charset="0"/>
                <a:cs typeface="Calibri" panose="020F0502020204030204" pitchFamily="34" charset="0"/>
              </a:rPr>
              <a:t> </a:t>
            </a:r>
            <a:r>
              <a:rPr lang="fr-CA" sz="1800" i="1" dirty="0">
                <a:solidFill>
                  <a:srgbClr val="0A0082"/>
                </a:solidFill>
                <a:latin typeface="Calibri" panose="020F0502020204030204" pitchFamily="34" charset="0"/>
                <a:ea typeface="Arial"/>
                <a:cs typeface="Calibri" panose="020F0502020204030204" pitchFamily="34" charset="0"/>
                <a:sym typeface="Arial"/>
              </a:rPr>
              <a:t>Le traçage numérique n’est pas un remède à la crise de santé publique</a:t>
            </a: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92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F970C-28F7-B84E-B73E-D4F5619FEEB7}"/>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Conclusion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 La transparence</a:t>
            </a:r>
            <a:br>
              <a:rPr lang="fr-CA" sz="2400" u="sng"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F2569DF4-72B2-3142-8010-9A5A601DD271}"/>
              </a:ext>
            </a:extLst>
          </p:cNvPr>
          <p:cNvSpPr>
            <a:spLocks noGrp="1"/>
          </p:cNvSpPr>
          <p:nvPr>
            <p:ph type="sldNum" sz="quarter" idx="12"/>
          </p:nvPr>
        </p:nvSpPr>
        <p:spPr/>
        <p:txBody>
          <a:bodyPr/>
          <a:lstStyle/>
          <a:p>
            <a:fld id="{5919FA44-07AC-4F45-8D7A-BAB9305D03FE}" type="slidenum">
              <a:rPr lang="fr-FR" smtClean="0"/>
              <a:t>37</a:t>
            </a:fld>
            <a:endParaRPr lang="fr-FR"/>
          </a:p>
        </p:txBody>
      </p:sp>
      <p:grpSp>
        <p:nvGrpSpPr>
          <p:cNvPr id="6" name="Groupe 5">
            <a:extLst>
              <a:ext uri="{FF2B5EF4-FFF2-40B4-BE49-F238E27FC236}">
                <a16:creationId xmlns:a16="http://schemas.microsoft.com/office/drawing/2014/main" id="{E5C4D1EB-17D7-1045-AA34-F0C50BC1F0F8}"/>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C9C29932-F61C-AD47-9A44-7E0A164CBD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F2201181-E62D-2A47-B1F8-FC0DC350F2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F08C1305-7135-8346-8332-70F4EE9550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B6944C61-0429-3C40-89BB-5A4F254FECA8}"/>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5B65CE79-6650-A74E-B185-27CFD8E0FBC4}"/>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9A0D041-4EF7-734F-B8BA-7F16F9D8B908}"/>
              </a:ext>
            </a:extLst>
          </p:cNvPr>
          <p:cNvSpPr/>
          <p:nvPr/>
        </p:nvSpPr>
        <p:spPr>
          <a:xfrm>
            <a:off x="732844" y="2274590"/>
            <a:ext cx="10763756" cy="3077766"/>
          </a:xfrm>
          <a:prstGeom prst="rect">
            <a:avLst/>
          </a:prstGeom>
        </p:spPr>
        <p:txBody>
          <a:bodyPr wrap="square">
            <a:spAutoFit/>
          </a:bodyPr>
          <a:lstStyle/>
          <a:p>
            <a:pPr lvl="0">
              <a:lnSpc>
                <a:spcPct val="80000"/>
              </a:lnSpc>
              <a:spcBef>
                <a:spcPts val="600"/>
              </a:spcBef>
              <a:spcAft>
                <a:spcPts val="600"/>
              </a:spcAft>
              <a:buClr>
                <a:schemeClr val="dk1"/>
              </a:buClr>
              <a:buSzPts val="1200"/>
            </a:pPr>
            <a:r>
              <a:rPr lang="fr-CA" sz="1800" dirty="0">
                <a:solidFill>
                  <a:srgbClr val="0A0082"/>
                </a:solidFill>
                <a:latin typeface="Calibri" panose="020F0502020204030204" pitchFamily="34" charset="0"/>
                <a:cs typeface="Calibri" panose="020F0502020204030204" pitchFamily="34" charset="0"/>
              </a:rPr>
              <a:t> </a:t>
            </a:r>
            <a:r>
              <a:rPr lang="fr-CA" sz="1800" i="1" dirty="0">
                <a:solidFill>
                  <a:srgbClr val="0A0082"/>
                </a:solidFill>
                <a:latin typeface="Calibri" panose="020F0502020204030204" pitchFamily="34" charset="0"/>
                <a:cs typeface="Calibri" panose="020F0502020204030204" pitchFamily="34" charset="0"/>
              </a:rPr>
              <a:t>Les Canadiens devraient être pleinement informés des renseignements qui seront recueillis, des utilisations prévues, des personnes ou organisations qui y auront accès, de l’emplacement où ils seront stockés, des mesures prévues pour les protéger pendant la période de conservation ainsi que du moment où ils seront détruits. </a:t>
            </a:r>
          </a:p>
          <a:p>
            <a:pPr lvl="0">
              <a:lnSpc>
                <a:spcPct val="80000"/>
              </a:lnSpc>
              <a:spcBef>
                <a:spcPts val="600"/>
              </a:spcBef>
              <a:spcAft>
                <a:spcPts val="600"/>
              </a:spcAft>
              <a:buClr>
                <a:schemeClr val="dk1"/>
              </a:buClr>
              <a:buSzPts val="2590"/>
            </a:pPr>
            <a:endParaRPr lang="fr-CA" sz="1800" dirty="0">
              <a:solidFill>
                <a:srgbClr val="0A0082"/>
              </a:solidFill>
              <a:latin typeface="Calibri" panose="020F0502020204030204" pitchFamily="34" charset="0"/>
              <a:cs typeface="Calibri" panose="020F0502020204030204" pitchFamily="34" charset="0"/>
            </a:endParaRPr>
          </a:p>
          <a:p>
            <a:pPr lvl="0" algn="just">
              <a:lnSpc>
                <a:spcPct val="80000"/>
              </a:lnSpc>
              <a:spcBef>
                <a:spcPts val="600"/>
              </a:spcBef>
              <a:spcAft>
                <a:spcPts val="600"/>
              </a:spcAft>
              <a:buClr>
                <a:schemeClr val="dk1"/>
              </a:buClr>
              <a:buSzPts val="2590"/>
            </a:pPr>
            <a:r>
              <a:rPr lang="fr-CA" sz="1800" dirty="0">
                <a:solidFill>
                  <a:srgbClr val="0A0082"/>
                </a:solidFill>
                <a:latin typeface="Calibri" panose="020F0502020204030204" pitchFamily="34" charset="0"/>
                <a:cs typeface="Calibri" panose="020F0502020204030204" pitchFamily="34" charset="0"/>
              </a:rPr>
              <a:t>«Mais, concrètement, comment l’application fonctionne-t-elle </a:t>
            </a:r>
            <a:r>
              <a:rPr lang="fr-CA" sz="1800" b="1" dirty="0">
                <a:solidFill>
                  <a:srgbClr val="0A0082"/>
                </a:solidFill>
                <a:latin typeface="Calibri" panose="020F0502020204030204" pitchFamily="34" charset="0"/>
                <a:cs typeface="Calibri" panose="020F0502020204030204" pitchFamily="34" charset="0"/>
              </a:rPr>
              <a:t>? «En croisant de multiples indicateurs sur l’état de santé des utilisateurs, leurs caractéristiques personnelles et leurs interactions avec d’autres usagers, </a:t>
            </a:r>
            <a:r>
              <a:rPr lang="fr-CA" sz="1800" dirty="0">
                <a:solidFill>
                  <a:srgbClr val="0A0082"/>
                </a:solidFill>
                <a:latin typeface="Calibri" panose="020F0502020204030204" pitchFamily="34" charset="0"/>
                <a:cs typeface="Calibri" panose="020F0502020204030204" pitchFamily="34" charset="0"/>
              </a:rPr>
              <a:t>l’algorithme de l’application déterminera la probabilité d’être porteur du virus.»</a:t>
            </a: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SzPts val="1800"/>
            </a:pPr>
            <a:endParaRPr lang="fr-CA" sz="1800" dirty="0">
              <a:solidFill>
                <a:srgbClr val="0A0082"/>
              </a:solidFill>
              <a:latin typeface="Calibri" panose="020F0502020204030204" pitchFamily="34" charset="0"/>
              <a:cs typeface="Calibri" panose="020F0502020204030204" pitchFamily="34" charset="0"/>
            </a:endParaRPr>
          </a:p>
        </p:txBody>
      </p:sp>
      <p:cxnSp>
        <p:nvCxnSpPr>
          <p:cNvPr id="13" name="Connecteur droit 12">
            <a:extLst>
              <a:ext uri="{FF2B5EF4-FFF2-40B4-BE49-F238E27FC236}">
                <a16:creationId xmlns:a16="http://schemas.microsoft.com/office/drawing/2014/main" id="{B436787F-2E95-814D-83F4-DCD9DF8E48FE}"/>
              </a:ext>
            </a:extLst>
          </p:cNvPr>
          <p:cNvCxnSpPr/>
          <p:nvPr/>
        </p:nvCxnSpPr>
        <p:spPr>
          <a:xfrm>
            <a:off x="3224064" y="4545124"/>
            <a:ext cx="56526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AB2009A-B878-9E40-AE39-9CC02ABC95FD}"/>
              </a:ext>
            </a:extLst>
          </p:cNvPr>
          <p:cNvCxnSpPr/>
          <p:nvPr/>
        </p:nvCxnSpPr>
        <p:spPr>
          <a:xfrm>
            <a:off x="3224064" y="3149352"/>
            <a:ext cx="565262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F564E-C0DE-7542-8835-33C1075784EC}"/>
              </a:ext>
            </a:extLst>
          </p:cNvPr>
          <p:cNvSpPr>
            <a:spLocks noGrp="1"/>
          </p:cNvSpPr>
          <p:nvPr>
            <p:ph type="title"/>
          </p:nvPr>
        </p:nvSpPr>
        <p:spPr/>
        <p:txBody>
          <a:bodyPr>
            <a:normAutofit/>
          </a:bodyPr>
          <a:lstStyle/>
          <a:p>
            <a:pPr lvl="0"/>
            <a:r>
              <a:rPr lang="fr-CA" sz="2400" b="1" dirty="0">
                <a:solidFill>
                  <a:srgbClr val="0A0082"/>
                </a:solidFill>
                <a:latin typeface="Arial" panose="020B0604020202020204" pitchFamily="34" charset="0"/>
                <a:cs typeface="Arial" panose="020B0604020202020204" pitchFamily="34" charset="0"/>
              </a:rPr>
              <a:t>Conclusion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applications de traçage – Nécessité et proportionnalité</a:t>
            </a:r>
            <a:br>
              <a:rPr lang="fr-CA" sz="2400" u="sng"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EC97A767-6A0C-9246-B924-0B580136896E}"/>
              </a:ext>
            </a:extLst>
          </p:cNvPr>
          <p:cNvSpPr>
            <a:spLocks noGrp="1"/>
          </p:cNvSpPr>
          <p:nvPr>
            <p:ph type="sldNum" sz="quarter" idx="12"/>
          </p:nvPr>
        </p:nvSpPr>
        <p:spPr/>
        <p:txBody>
          <a:bodyPr/>
          <a:lstStyle/>
          <a:p>
            <a:fld id="{5919FA44-07AC-4F45-8D7A-BAB9305D03FE}" type="slidenum">
              <a:rPr lang="fr-FR" smtClean="0"/>
              <a:t>38</a:t>
            </a:fld>
            <a:endParaRPr lang="fr-FR"/>
          </a:p>
        </p:txBody>
      </p:sp>
      <p:grpSp>
        <p:nvGrpSpPr>
          <p:cNvPr id="6" name="Groupe 5">
            <a:extLst>
              <a:ext uri="{FF2B5EF4-FFF2-40B4-BE49-F238E27FC236}">
                <a16:creationId xmlns:a16="http://schemas.microsoft.com/office/drawing/2014/main" id="{1C9F2244-7D16-8A48-B793-04EB7F917A5C}"/>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3A17B28D-96F0-E14A-AD49-B8B6E18B3C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60EB401D-B50F-D443-B006-B9648922B6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F5931EDF-899B-C148-90CB-5C74CACEC8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C96A4DAC-6AAD-9F47-9088-E8C1E01330A1}"/>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0ECA02D1-CE10-8247-9DF1-1654371EA46E}"/>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3C957B6-D960-0D43-A244-D917096BB8C0}"/>
              </a:ext>
            </a:extLst>
          </p:cNvPr>
          <p:cNvSpPr/>
          <p:nvPr/>
        </p:nvSpPr>
        <p:spPr>
          <a:xfrm>
            <a:off x="732844" y="2274590"/>
            <a:ext cx="10763756" cy="3150991"/>
          </a:xfrm>
          <a:prstGeom prst="rect">
            <a:avLst/>
          </a:prstGeom>
        </p:spPr>
        <p:txBody>
          <a:bodyPr wrap="square">
            <a:spAutoFit/>
          </a:bodyPr>
          <a:lstStyle/>
          <a:p>
            <a:pPr lvl="0">
              <a:lnSpc>
                <a:spcPct val="80000"/>
              </a:lnSpc>
              <a:spcBef>
                <a:spcPts val="600"/>
              </a:spcBef>
              <a:spcAft>
                <a:spcPts val="600"/>
              </a:spcAft>
            </a:pPr>
            <a:r>
              <a:rPr lang="fr-CA" sz="1800" i="1" dirty="0">
                <a:solidFill>
                  <a:srgbClr val="0A0082"/>
                </a:solidFill>
                <a:latin typeface="Calibri" panose="020F0502020204030204" pitchFamily="34" charset="0"/>
                <a:cs typeface="Calibri" panose="020F0502020204030204" pitchFamily="34" charset="0"/>
              </a:rPr>
              <a:t>Les mesures doivent respecter les principes de nécessité et de proportionnalité, c’est-à-dire être fondées sur la science, nécessaires pour une fin particulière, adaptées à cette fin et susceptibles d’être efficaces.</a:t>
            </a:r>
            <a:r>
              <a:rPr lang="fr-CA" sz="1800" dirty="0">
                <a:solidFill>
                  <a:srgbClr val="0A0082"/>
                </a:solidFill>
                <a:latin typeface="Calibri" panose="020F0502020204030204" pitchFamily="34" charset="0"/>
                <a:cs typeface="Calibri" panose="020F0502020204030204" pitchFamily="34" charset="0"/>
              </a:rPr>
              <a:t> (Rapport gardiens)</a:t>
            </a:r>
          </a:p>
          <a:p>
            <a:pPr lvl="0">
              <a:lnSpc>
                <a:spcPct val="80000"/>
              </a:lnSpc>
              <a:spcBef>
                <a:spcPts val="600"/>
              </a:spcBef>
              <a:spcAft>
                <a:spcPts val="600"/>
              </a:spcAft>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pPr>
            <a:r>
              <a:rPr lang="fr-CA" sz="1800" dirty="0">
                <a:solidFill>
                  <a:srgbClr val="0A0082"/>
                </a:solidFill>
                <a:latin typeface="Calibri" panose="020F0502020204030204" pitchFamily="34" charset="0"/>
                <a:cs typeface="Calibri" panose="020F0502020204030204" pitchFamily="34" charset="0"/>
              </a:rPr>
              <a:t>Aucune mention dans le communiqué officiel, on se contente de présenter la double finalité («aider les citoyens à être les acteurs de leur propre santé et de celle de leurs proches, et d’accroître leurs capacités à se protéger contre le virus [...] informer les autorités publiques de la santé de l’évolution de la pandémie avec des données épidémiologiques complémentaires»).</a:t>
            </a:r>
          </a:p>
          <a:p>
            <a:pPr lvl="0">
              <a:lnSpc>
                <a:spcPct val="80000"/>
              </a:lnSpc>
              <a:spcBef>
                <a:spcPts val="600"/>
              </a:spcBef>
              <a:spcAft>
                <a:spcPts val="600"/>
              </a:spcAft>
            </a:pPr>
            <a:r>
              <a:rPr lang="fr-CA" sz="1800" b="1" dirty="0">
                <a:solidFill>
                  <a:srgbClr val="0A0082"/>
                </a:solidFill>
                <a:latin typeface="Calibri" panose="020F0502020204030204" pitchFamily="34" charset="0"/>
                <a:cs typeface="Calibri" panose="020F0502020204030204" pitchFamily="34" charset="0"/>
              </a:rPr>
              <a:t>+ durée limite des traçages </a:t>
            </a:r>
          </a:p>
          <a:p>
            <a:pPr lvl="0">
              <a:lnSpc>
                <a:spcPct val="80000"/>
              </a:lnSpc>
              <a:spcBef>
                <a:spcPts val="600"/>
              </a:spcBef>
              <a:spcAft>
                <a:spcPts val="600"/>
              </a:spcAft>
            </a:pPr>
            <a:r>
              <a:rPr lang="fr-CA" sz="1800" dirty="0">
                <a:solidFill>
                  <a:srgbClr val="0A0082"/>
                </a:solidFill>
                <a:latin typeface="Calibri" panose="020F0502020204030204" pitchFamily="34" charset="0"/>
                <a:cs typeface="Calibri" panose="020F0502020204030204" pitchFamily="34" charset="0"/>
              </a:rPr>
              <a:t>«Les informations recueillies ne seront jamais utilisées à des fins commerciales et seront toutes effacées aussitôt que la pandémie sera terminée.»</a:t>
            </a:r>
          </a:p>
        </p:txBody>
      </p:sp>
    </p:spTree>
    <p:extLst>
      <p:ext uri="{BB962C8B-B14F-4D97-AF65-F5344CB8AC3E}">
        <p14:creationId xmlns:p14="http://schemas.microsoft.com/office/powerpoint/2010/main" val="7404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AA687-9828-B24E-8A22-0438C637B6A1}"/>
              </a:ext>
            </a:extLst>
          </p:cNvPr>
          <p:cNvSpPr>
            <a:spLocks noGrp="1"/>
          </p:cNvSpPr>
          <p:nvPr>
            <p:ph type="title"/>
          </p:nvPr>
        </p:nvSpPr>
        <p:spPr/>
        <p:txBody>
          <a:bodyPr>
            <a:normAutofit/>
          </a:bodyPr>
          <a:lstStyle/>
          <a:p>
            <a:r>
              <a:rPr lang="fr-FR" sz="2400" b="1" dirty="0">
                <a:solidFill>
                  <a:srgbClr val="0A0082"/>
                </a:solidFill>
                <a:latin typeface="Arial" panose="020B0604020202020204" pitchFamily="34" charset="0"/>
                <a:cs typeface="Arial" panose="020B0604020202020204" pitchFamily="34" charset="0"/>
              </a:rPr>
              <a:t>Le mot de la fin (La démocratie par l’appli… voir l’URL sous la diapo)</a:t>
            </a:r>
            <a:br>
              <a:rPr lang="fr-FR"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BB1BC012-C077-E844-B67A-E188EF5DD6FD}"/>
              </a:ext>
            </a:extLst>
          </p:cNvPr>
          <p:cNvSpPr>
            <a:spLocks noGrp="1"/>
          </p:cNvSpPr>
          <p:nvPr>
            <p:ph type="sldNum" sz="quarter" idx="12"/>
          </p:nvPr>
        </p:nvSpPr>
        <p:spPr/>
        <p:txBody>
          <a:bodyPr/>
          <a:lstStyle/>
          <a:p>
            <a:fld id="{5919FA44-07AC-4F45-8D7A-BAB9305D03FE}" type="slidenum">
              <a:rPr lang="fr-FR" smtClean="0"/>
              <a:t>39</a:t>
            </a:fld>
            <a:endParaRPr lang="fr-FR"/>
          </a:p>
        </p:txBody>
      </p:sp>
      <p:grpSp>
        <p:nvGrpSpPr>
          <p:cNvPr id="6" name="Groupe 5">
            <a:extLst>
              <a:ext uri="{FF2B5EF4-FFF2-40B4-BE49-F238E27FC236}">
                <a16:creationId xmlns:a16="http://schemas.microsoft.com/office/drawing/2014/main" id="{7247DD18-0A2F-014C-927C-B5FA0281F775}"/>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014957CB-EBD5-E949-86E7-76A4EF62C4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C80F09CE-926E-D344-B85A-D6828641AE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09222964-81DF-2A43-957D-F4EF22A821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28CF8F62-4631-354F-A2BA-58FAA7322067}"/>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9712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C5453-4D24-D846-BCA2-3D45E6C9B8D2}"/>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La teneur du droit à la vie privée </a:t>
            </a:r>
            <a:r>
              <a:rPr lang="fr-CA" sz="2400" b="0" dirty="0">
                <a:solidFill>
                  <a:srgbClr val="0A0082"/>
                </a:solidFill>
                <a:latin typeface="Arial" panose="020B0604020202020204" pitchFamily="34" charset="0"/>
                <a:cs typeface="Arial" panose="020B0604020202020204" pitchFamily="34" charset="0"/>
              </a:rPr>
              <a:t>(Code civil QC. P. Trudel)</a:t>
            </a:r>
            <a:br>
              <a:rPr lang="fr-CA" sz="2400" b="0" dirty="0">
                <a:solidFill>
                  <a:srgbClr val="0A0082"/>
                </a:solidFill>
                <a:latin typeface="Arial" panose="020B0604020202020204" pitchFamily="34" charset="0"/>
                <a:cs typeface="Arial" panose="020B0604020202020204" pitchFamily="34" charset="0"/>
              </a:rPr>
            </a:br>
            <a:endParaRPr lang="en-GB" sz="2400" b="0" dirty="0">
              <a:solidFill>
                <a:srgbClr val="0A0082"/>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C21C6C3-1210-4248-8E97-3012649DB265}"/>
              </a:ext>
            </a:extLst>
          </p:cNvPr>
          <p:cNvSpPr>
            <a:spLocks noGrp="1"/>
          </p:cNvSpPr>
          <p:nvPr>
            <p:ph type="sldNum" sz="quarter" idx="12"/>
          </p:nvPr>
        </p:nvSpPr>
        <p:spPr/>
        <p:txBody>
          <a:bodyPr/>
          <a:lstStyle/>
          <a:p>
            <a:fld id="{5919FA44-07AC-4F45-8D7A-BAB9305D03FE}" type="slidenum">
              <a:rPr lang="fr-FR" smtClean="0"/>
              <a:t>4</a:t>
            </a:fld>
            <a:endParaRPr lang="fr-FR"/>
          </a:p>
        </p:txBody>
      </p:sp>
      <p:sp>
        <p:nvSpPr>
          <p:cNvPr id="6" name="Rectangle 5">
            <a:extLst>
              <a:ext uri="{FF2B5EF4-FFF2-40B4-BE49-F238E27FC236}">
                <a16:creationId xmlns:a16="http://schemas.microsoft.com/office/drawing/2014/main" id="{F02AC32F-84B0-564B-929F-A46CDAC056F7}"/>
              </a:ext>
            </a:extLst>
          </p:cNvPr>
          <p:cNvSpPr/>
          <p:nvPr/>
        </p:nvSpPr>
        <p:spPr bwMode="gray">
          <a:xfrm>
            <a:off x="551383" y="1916832"/>
            <a:ext cx="9194959"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438910F2-CB43-0B48-AA90-6DC4836BE565}"/>
              </a:ext>
            </a:extLst>
          </p:cNvPr>
          <p:cNvGrpSpPr/>
          <p:nvPr/>
        </p:nvGrpSpPr>
        <p:grpSpPr>
          <a:xfrm>
            <a:off x="7644172" y="6060221"/>
            <a:ext cx="3791432" cy="610211"/>
            <a:chOff x="7644172" y="6060221"/>
            <a:chExt cx="3791432" cy="610211"/>
          </a:xfrm>
        </p:grpSpPr>
        <p:pic>
          <p:nvPicPr>
            <p:cNvPr id="8" name="Image 7">
              <a:extLst>
                <a:ext uri="{FF2B5EF4-FFF2-40B4-BE49-F238E27FC236}">
                  <a16:creationId xmlns:a16="http://schemas.microsoft.com/office/drawing/2014/main" id="{BACEA50A-458A-5243-A28E-3553727729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9" name="Image 8">
              <a:extLst>
                <a:ext uri="{FF2B5EF4-FFF2-40B4-BE49-F238E27FC236}">
                  <a16:creationId xmlns:a16="http://schemas.microsoft.com/office/drawing/2014/main" id="{EB193F26-6B69-C44B-B541-D15554026E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10" name="Image 9">
              <a:extLst>
                <a:ext uri="{FF2B5EF4-FFF2-40B4-BE49-F238E27FC236}">
                  <a16:creationId xmlns:a16="http://schemas.microsoft.com/office/drawing/2014/main" id="{7341B41B-4CB6-2445-B0EF-7C768350E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1" name="Rectangle 10">
            <a:extLst>
              <a:ext uri="{FF2B5EF4-FFF2-40B4-BE49-F238E27FC236}">
                <a16:creationId xmlns:a16="http://schemas.microsoft.com/office/drawing/2014/main" id="{DF35AF37-350E-7542-987C-E9744FF90260}"/>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8AE434F4-270E-7F4C-87B2-83E97C02E7C2}"/>
              </a:ext>
            </a:extLst>
          </p:cNvPr>
          <p:cNvSpPr/>
          <p:nvPr/>
        </p:nvSpPr>
        <p:spPr>
          <a:xfrm>
            <a:off x="838200" y="2299257"/>
            <a:ext cx="6096000" cy="3015569"/>
          </a:xfrm>
          <a:prstGeom prst="rect">
            <a:avLst/>
          </a:prstGeom>
        </p:spPr>
        <p:txBody>
          <a:bodyPr>
            <a:spAutoFit/>
          </a:bodyPr>
          <a:lstStyle/>
          <a:p>
            <a:pPr>
              <a:lnSpc>
                <a:spcPct val="80000"/>
              </a:lnSpc>
              <a:spcBef>
                <a:spcPts val="600"/>
              </a:spcBef>
              <a:spcAft>
                <a:spcPts val="600"/>
              </a:spcAft>
              <a:buClr>
                <a:schemeClr val="dk1"/>
              </a:buClr>
              <a:buSzPts val="2800"/>
            </a:pPr>
            <a:r>
              <a:rPr lang="fr-CA" b="1" dirty="0">
                <a:solidFill>
                  <a:srgbClr val="0A0082"/>
                </a:solidFill>
                <a:latin typeface="Calibri" panose="020F0502020204030204" pitchFamily="34" charset="0"/>
                <a:cs typeface="Calibri" panose="020F0502020204030204" pitchFamily="34" charset="0"/>
              </a:rPr>
              <a:t>Le volet identificateur (Code civil du QC) :</a:t>
            </a:r>
          </a:p>
          <a:p>
            <a:pPr>
              <a:lnSpc>
                <a:spcPct val="80000"/>
              </a:lnSpc>
              <a:spcBef>
                <a:spcPts val="600"/>
              </a:spcBef>
              <a:spcAft>
                <a:spcPts val="600"/>
              </a:spcAft>
              <a:buClr>
                <a:schemeClr val="dk1"/>
              </a:buClr>
              <a:buSzPts val="2800"/>
            </a:pPr>
            <a:r>
              <a:rPr lang="fr-CA" dirty="0">
                <a:solidFill>
                  <a:srgbClr val="0A0082"/>
                </a:solidFill>
                <a:latin typeface="Calibri" panose="020F0502020204030204" pitchFamily="34" charset="0"/>
                <a:cs typeface="Calibri" panose="020F0502020204030204" pitchFamily="34" charset="0"/>
              </a:rPr>
              <a:t>les comportements ou types d’informations relevant a priori de la vie privée </a:t>
            </a:r>
          </a:p>
          <a:p>
            <a:pPr>
              <a:lnSpc>
                <a:spcPct val="80000"/>
              </a:lnSpc>
              <a:spcBef>
                <a:spcPts val="600"/>
              </a:spcBef>
              <a:spcAft>
                <a:spcPts val="600"/>
              </a:spcAft>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a:lnSpc>
                <a:spcPct val="80000"/>
              </a:lnSpc>
              <a:spcBef>
                <a:spcPts val="600"/>
              </a:spcBef>
              <a:spcAft>
                <a:spcPts val="600"/>
              </a:spcAft>
              <a:buClr>
                <a:schemeClr val="dk1"/>
              </a:buClr>
              <a:buSzPts val="2800"/>
            </a:pPr>
            <a:r>
              <a:rPr lang="fr-CA" b="1" dirty="0">
                <a:solidFill>
                  <a:srgbClr val="0A0082"/>
                </a:solidFill>
                <a:latin typeface="Calibri" panose="020F0502020204030204" pitchFamily="34" charset="0"/>
                <a:cs typeface="Calibri" panose="020F0502020204030204" pitchFamily="34" charset="0"/>
              </a:rPr>
              <a:t>Le volet contextuel :</a:t>
            </a:r>
          </a:p>
          <a:p>
            <a:pPr>
              <a:lnSpc>
                <a:spcPct val="80000"/>
              </a:lnSpc>
              <a:spcBef>
                <a:spcPts val="600"/>
              </a:spcBef>
              <a:spcAft>
                <a:spcPts val="600"/>
              </a:spcAft>
              <a:buClr>
                <a:schemeClr val="dk1"/>
              </a:buClr>
              <a:buSzPts val="2800"/>
            </a:pPr>
            <a:r>
              <a:rPr lang="fr-CA" dirty="0">
                <a:solidFill>
                  <a:srgbClr val="0A0082"/>
                </a:solidFill>
                <a:latin typeface="Calibri" panose="020F0502020204030204" pitchFamily="34" charset="0"/>
                <a:cs typeface="Calibri" panose="020F0502020204030204" pitchFamily="34" charset="0"/>
              </a:rPr>
              <a:t>la prise en considération de la situation du sujet</a:t>
            </a:r>
          </a:p>
          <a:p>
            <a:pPr marL="228600" indent="-228600">
              <a:lnSpc>
                <a:spcPct val="80000"/>
              </a:lnSpc>
              <a:spcBef>
                <a:spcPts val="600"/>
              </a:spcBef>
              <a:spcAft>
                <a:spcPts val="600"/>
              </a:spcAft>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La renonciation expresse ou implicite au droit à la vie privée (consentement)</a:t>
            </a:r>
          </a:p>
          <a:p>
            <a:pPr marL="228600" indent="-228600">
              <a:lnSpc>
                <a:spcPct val="80000"/>
              </a:lnSpc>
              <a:spcBef>
                <a:spcPts val="600"/>
              </a:spcBef>
              <a:spcAft>
                <a:spcPts val="600"/>
              </a:spcAft>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L'intérêt légitime des autres à connaître</a:t>
            </a:r>
          </a:p>
        </p:txBody>
      </p:sp>
    </p:spTree>
    <p:extLst>
      <p:ext uri="{BB962C8B-B14F-4D97-AF65-F5344CB8AC3E}">
        <p14:creationId xmlns:p14="http://schemas.microsoft.com/office/powerpoint/2010/main" val="18397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6"/>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2456F-42D1-7344-8864-8D2D2ECD7433}"/>
              </a:ext>
            </a:extLst>
          </p:cNvPr>
          <p:cNvSpPr>
            <a:spLocks noGrp="1"/>
          </p:cNvSpPr>
          <p:nvPr>
            <p:ph type="title"/>
          </p:nvPr>
        </p:nvSpPr>
        <p:spPr/>
        <p:txBody>
          <a:bodyPr>
            <a:normAutofit/>
          </a:bodyPr>
          <a:lstStyle/>
          <a:p>
            <a:r>
              <a:rPr lang="fr-FR" sz="2400" b="1" dirty="0">
                <a:solidFill>
                  <a:srgbClr val="0A0082"/>
                </a:solidFill>
                <a:latin typeface="Arial" panose="020B0604020202020204" pitchFamily="34" charset="0"/>
                <a:cs typeface="Arial" panose="020B0604020202020204" pitchFamily="34" charset="0"/>
              </a:rPr>
              <a:t>Période de questions</a:t>
            </a:r>
            <a:br>
              <a:rPr lang="fr-FR"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1FAB9829-AE8E-B840-9711-0054CC73DEA1}"/>
              </a:ext>
            </a:extLst>
          </p:cNvPr>
          <p:cNvSpPr>
            <a:spLocks noGrp="1"/>
          </p:cNvSpPr>
          <p:nvPr>
            <p:ph type="sldNum" sz="quarter" idx="12"/>
          </p:nvPr>
        </p:nvSpPr>
        <p:spPr/>
        <p:txBody>
          <a:bodyPr/>
          <a:lstStyle/>
          <a:p>
            <a:fld id="{5919FA44-07AC-4F45-8D7A-BAB9305D03FE}" type="slidenum">
              <a:rPr lang="fr-FR" smtClean="0"/>
              <a:t>40</a:t>
            </a:fld>
            <a:endParaRPr lang="fr-FR"/>
          </a:p>
        </p:txBody>
      </p:sp>
      <p:grpSp>
        <p:nvGrpSpPr>
          <p:cNvPr id="6" name="Groupe 5">
            <a:extLst>
              <a:ext uri="{FF2B5EF4-FFF2-40B4-BE49-F238E27FC236}">
                <a16:creationId xmlns:a16="http://schemas.microsoft.com/office/drawing/2014/main" id="{C2A6BC94-EFC6-0044-A6EC-9B4DE92A0030}"/>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E2310E12-4B5A-154B-8B88-176459F7C6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3B84311E-F3BD-5D40-B4C8-8679E4B1A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05BF666A-697E-BF4B-99F8-8CC1E8A715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33B19507-77C3-B04F-8D1A-9497F17EA3BC}"/>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0698AEE-656E-5B46-824A-20ECA98B5669}"/>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FAEA8EC-B24C-A445-9FDA-7104399D2437}"/>
              </a:ext>
            </a:extLst>
          </p:cNvPr>
          <p:cNvSpPr/>
          <p:nvPr/>
        </p:nvSpPr>
        <p:spPr>
          <a:xfrm>
            <a:off x="732844" y="2274590"/>
            <a:ext cx="10763756" cy="2727926"/>
          </a:xfrm>
          <a:prstGeom prst="rect">
            <a:avLst/>
          </a:prstGeom>
        </p:spPr>
        <p:txBody>
          <a:bodyPr wrap="square">
            <a:spAutoFit/>
          </a:bodyPr>
          <a:lstStyle/>
          <a:p>
            <a:pPr marL="228600" lvl="0" indent="-228600">
              <a:lnSpc>
                <a:spcPct val="90000"/>
              </a:lnSpc>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Merci de votre attention ☺</a:t>
            </a:r>
          </a:p>
          <a:p>
            <a:pPr marL="228600" lvl="0" indent="-5080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marL="228600" lvl="0" indent="-228600">
              <a:lnSpc>
                <a:spcPct val="90000"/>
              </a:lnSpc>
              <a:spcBef>
                <a:spcPts val="1000"/>
              </a:spcBef>
              <a:buClr>
                <a:schemeClr val="dk1"/>
              </a:buClr>
              <a:buSzPts val="2800"/>
              <a:buChar char="•"/>
            </a:pPr>
            <a:r>
              <a:rPr lang="fr-CA" u="sng" dirty="0">
                <a:solidFill>
                  <a:srgbClr val="0A008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France.aubin@uqtr.ca</a:t>
            </a:r>
            <a:endParaRPr lang="fr-CA" dirty="0">
              <a:solidFill>
                <a:srgbClr val="0A0082"/>
              </a:solidFill>
              <a:latin typeface="Calibri" panose="020F0502020204030204" pitchFamily="34" charset="0"/>
              <a:cs typeface="Calibri" panose="020F0502020204030204" pitchFamily="34" charset="0"/>
            </a:endParaRPr>
          </a:p>
          <a:p>
            <a:pPr marL="228600" lvl="0" indent="-228600">
              <a:lnSpc>
                <a:spcPct val="90000"/>
              </a:lnSpc>
              <a:spcBef>
                <a:spcPts val="1000"/>
              </a:spcBef>
              <a:buClr>
                <a:schemeClr val="dk1"/>
              </a:buClr>
              <a:buSzPts val="2800"/>
              <a:buChar char="•"/>
            </a:pPr>
            <a:r>
              <a:rPr lang="fr-CA" u="sng" dirty="0">
                <a:solidFill>
                  <a:srgbClr val="0A008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adematos@teluq.ca</a:t>
            </a:r>
            <a:r>
              <a:rPr lang="fr-CA" dirty="0">
                <a:solidFill>
                  <a:srgbClr val="0A0082"/>
                </a:solidFill>
                <a:latin typeface="Calibri" panose="020F0502020204030204" pitchFamily="34" charset="0"/>
                <a:cs typeface="Calibri" panose="020F0502020204030204" pitchFamily="34" charset="0"/>
              </a:rPr>
              <a:t>  </a:t>
            </a:r>
          </a:p>
          <a:p>
            <a:pPr marL="228600" lvl="0" indent="-50800">
              <a:lnSpc>
                <a:spcPct val="90000"/>
              </a:lnSpc>
              <a:spcBef>
                <a:spcPts val="1000"/>
              </a:spcBef>
              <a:buClr>
                <a:schemeClr val="dk1"/>
              </a:buClr>
              <a:buSzPts val="2800"/>
            </a:pPr>
            <a:endParaRPr lang="fr-CA" dirty="0">
              <a:solidFill>
                <a:srgbClr val="0A0082"/>
              </a:solidFill>
              <a:latin typeface="Calibri" panose="020F0502020204030204" pitchFamily="34" charset="0"/>
              <a:cs typeface="Calibri" panose="020F0502020204030204" pitchFamily="34" charset="0"/>
            </a:endParaRPr>
          </a:p>
          <a:p>
            <a:pPr marL="228600" lvl="0" indent="-228600">
              <a:lnSpc>
                <a:spcPct val="90000"/>
              </a:lnSpc>
              <a:spcBef>
                <a:spcPts val="1000"/>
              </a:spcBef>
              <a:buClr>
                <a:schemeClr val="dk1"/>
              </a:buClr>
              <a:buSzPts val="2800"/>
              <a:buChar char="•"/>
            </a:pPr>
            <a:r>
              <a:rPr lang="fr-CA" dirty="0">
                <a:solidFill>
                  <a:srgbClr val="0A0082"/>
                </a:solidFill>
                <a:latin typeface="Calibri" panose="020F0502020204030204" pitchFamily="34" charset="0"/>
                <a:cs typeface="Calibri" panose="020F0502020204030204" pitchFamily="34" charset="0"/>
              </a:rPr>
              <a:t>Avec le collaboration de Cédric Rouaud (UQTR) et Sébastien Houle (UQTR) Article à venir dans </a:t>
            </a:r>
            <a:r>
              <a:rPr lang="fr-CA" dirty="0" err="1">
                <a:solidFill>
                  <a:srgbClr val="0A0082"/>
                </a:solidFill>
                <a:latin typeface="Calibri" panose="020F0502020204030204" pitchFamily="34" charset="0"/>
                <a:cs typeface="Calibri" panose="020F0502020204030204" pitchFamily="34" charset="0"/>
              </a:rPr>
              <a:t>COMMposite</a:t>
            </a:r>
            <a:r>
              <a:rPr lang="fr-CA" dirty="0">
                <a:solidFill>
                  <a:srgbClr val="0A0082"/>
                </a:solidFill>
                <a:latin typeface="Calibri" panose="020F0502020204030204" pitchFamily="34" charset="0"/>
                <a:cs typeface="Calibri" panose="020F0502020204030204" pitchFamily="34" charset="0"/>
              </a:rPr>
              <a:t> (en ligne) par Sébastien et Cédric («Considérations citoyennes et les débats politiques sur l’enjeu de la protection des données personnelles»)</a:t>
            </a:r>
          </a:p>
        </p:txBody>
      </p:sp>
    </p:spTree>
    <p:extLst>
      <p:ext uri="{BB962C8B-B14F-4D97-AF65-F5344CB8AC3E}">
        <p14:creationId xmlns:p14="http://schemas.microsoft.com/office/powerpoint/2010/main" val="23810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8CEA0-35CB-1547-8A02-B254BE9FF27F}"/>
              </a:ext>
            </a:extLst>
          </p:cNvPr>
          <p:cNvSpPr>
            <a:spLocks noGrp="1"/>
          </p:cNvSpPr>
          <p:nvPr>
            <p:ph type="title"/>
          </p:nvPr>
        </p:nvSpPr>
        <p:spPr/>
        <p:txBody>
          <a:bodyPr>
            <a:normAutofit/>
          </a:bodyPr>
          <a:lstStyle/>
          <a:p>
            <a:r>
              <a:rPr lang="fr-FR" sz="2400" b="1" dirty="0">
                <a:solidFill>
                  <a:srgbClr val="0A0082"/>
                </a:solidFill>
                <a:latin typeface="Arial" panose="020B0604020202020204" pitchFamily="34" charset="0"/>
                <a:cs typeface="Arial" panose="020B0604020202020204" pitchFamily="34" charset="0"/>
              </a:rPr>
              <a:t>Informations personnelles ?</a:t>
            </a:r>
            <a:br>
              <a:rPr lang="fr-FR"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95D565EA-6A7E-4342-A566-3821BF28E3EA}"/>
              </a:ext>
            </a:extLst>
          </p:cNvPr>
          <p:cNvSpPr>
            <a:spLocks noGrp="1"/>
          </p:cNvSpPr>
          <p:nvPr>
            <p:ph type="sldNum" sz="quarter" idx="12"/>
          </p:nvPr>
        </p:nvSpPr>
        <p:spPr/>
        <p:txBody>
          <a:bodyPr/>
          <a:lstStyle/>
          <a:p>
            <a:fld id="{5919FA44-07AC-4F45-8D7A-BAB9305D03FE}" type="slidenum">
              <a:rPr lang="fr-FR" smtClean="0"/>
              <a:t>5</a:t>
            </a:fld>
            <a:endParaRPr lang="fr-FR"/>
          </a:p>
        </p:txBody>
      </p:sp>
      <p:sp>
        <p:nvSpPr>
          <p:cNvPr id="6" name="Rectangle 5">
            <a:extLst>
              <a:ext uri="{FF2B5EF4-FFF2-40B4-BE49-F238E27FC236}">
                <a16:creationId xmlns:a16="http://schemas.microsoft.com/office/drawing/2014/main" id="{6F2F3656-34E9-B446-8B5B-414833BAD075}"/>
              </a:ext>
            </a:extLst>
          </p:cNvPr>
          <p:cNvSpPr/>
          <p:nvPr/>
        </p:nvSpPr>
        <p:spPr bwMode="gray">
          <a:xfrm>
            <a:off x="551383" y="1916832"/>
            <a:ext cx="9144159"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3E9B7FF3-8F29-894B-A654-B149A94B9170}"/>
              </a:ext>
            </a:extLst>
          </p:cNvPr>
          <p:cNvGrpSpPr/>
          <p:nvPr/>
        </p:nvGrpSpPr>
        <p:grpSpPr>
          <a:xfrm>
            <a:off x="7644172" y="6060221"/>
            <a:ext cx="3791432" cy="610211"/>
            <a:chOff x="7644172" y="6060221"/>
            <a:chExt cx="3791432" cy="610211"/>
          </a:xfrm>
        </p:grpSpPr>
        <p:pic>
          <p:nvPicPr>
            <p:cNvPr id="8" name="Image 7">
              <a:extLst>
                <a:ext uri="{FF2B5EF4-FFF2-40B4-BE49-F238E27FC236}">
                  <a16:creationId xmlns:a16="http://schemas.microsoft.com/office/drawing/2014/main" id="{F816370B-B709-D346-A71B-9E18CFB73D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9" name="Image 8">
              <a:extLst>
                <a:ext uri="{FF2B5EF4-FFF2-40B4-BE49-F238E27FC236}">
                  <a16:creationId xmlns:a16="http://schemas.microsoft.com/office/drawing/2014/main" id="{058BFF63-E0E4-4846-8DFE-CB63D744C1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10" name="Image 9">
              <a:extLst>
                <a:ext uri="{FF2B5EF4-FFF2-40B4-BE49-F238E27FC236}">
                  <a16:creationId xmlns:a16="http://schemas.microsoft.com/office/drawing/2014/main" id="{8F4356E6-9C36-1C49-B9C5-B91048C404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1" name="Rectangle 10">
            <a:extLst>
              <a:ext uri="{FF2B5EF4-FFF2-40B4-BE49-F238E27FC236}">
                <a16:creationId xmlns:a16="http://schemas.microsoft.com/office/drawing/2014/main" id="{4235CBAB-9701-7843-B6E2-750578AE3011}"/>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5B7C2DB8-69DE-1E46-A4DC-73B68F37D896}"/>
              </a:ext>
            </a:extLst>
          </p:cNvPr>
          <p:cNvSpPr/>
          <p:nvPr/>
        </p:nvSpPr>
        <p:spPr>
          <a:xfrm>
            <a:off x="696120" y="2197691"/>
            <a:ext cx="8447880" cy="2991588"/>
          </a:xfrm>
          <a:prstGeom prst="rect">
            <a:avLst/>
          </a:prstGeom>
        </p:spPr>
        <p:txBody>
          <a:bodyPr wrap="square">
            <a:spAutoFit/>
          </a:bodyPr>
          <a:lstStyle/>
          <a:p>
            <a:pPr lvl="0" algn="just">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Le droit à la vie privée comporte des dimensions informationnelles, c’est-à-dire des informations qui révèlent, identifient des traits caractéristiques d’une personne (incluant des comportements).</a:t>
            </a:r>
          </a:p>
          <a:p>
            <a:pPr lvl="0">
              <a:lnSpc>
                <a:spcPct val="80000"/>
              </a:lnSpc>
              <a:spcBef>
                <a:spcPts val="600"/>
              </a:spcBef>
              <a:spcAft>
                <a:spcPts val="600"/>
              </a:spcAft>
              <a:buClr>
                <a:schemeClr val="dk1"/>
              </a:buClr>
              <a:buSzPts val="2800"/>
            </a:pPr>
            <a:endParaRPr lang="fr-CA" sz="1800" dirty="0">
              <a:solidFill>
                <a:srgbClr val="0A0082"/>
              </a:solidFill>
              <a:latin typeface="Calibri" panose="020F0502020204030204" pitchFamily="34" charset="0"/>
              <a:cs typeface="Calibri" panose="020F0502020204030204" pitchFamily="34" charset="0"/>
            </a:endParaRPr>
          </a:p>
          <a:p>
            <a:pPr lvl="0">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Concrètement :</a:t>
            </a:r>
          </a:p>
          <a:p>
            <a:pPr lvl="0" algn="just">
              <a:lnSpc>
                <a:spcPct val="80000"/>
              </a:lnSpc>
              <a:spcBef>
                <a:spcPts val="600"/>
              </a:spcBef>
              <a:spcAft>
                <a:spcPts val="600"/>
              </a:spcAft>
              <a:buClr>
                <a:schemeClr val="dk1"/>
              </a:buClr>
              <a:buSzPts val="2800"/>
            </a:pPr>
            <a:r>
              <a:rPr lang="fr-CA" sz="1800" dirty="0">
                <a:solidFill>
                  <a:srgbClr val="0A0082"/>
                </a:solidFill>
                <a:latin typeface="Calibri" panose="020F0502020204030204" pitchFamily="34" charset="0"/>
                <a:cs typeface="Calibri" panose="020F0502020204030204" pitchFamily="34" charset="0"/>
              </a:rPr>
              <a:t>Âge, caractéristiques physiques (poids, grandeur, empreintes digitales, etc.), entourage (famille, amis), lieu de résidence, activités pratiquées, habitudes de vie, relations amoureuses, </a:t>
            </a:r>
            <a:r>
              <a:rPr lang="fr-CA" sz="1800" b="1" dirty="0">
                <a:solidFill>
                  <a:srgbClr val="0A0082"/>
                </a:solidFill>
                <a:latin typeface="Calibri" panose="020F0502020204030204" pitchFamily="34" charset="0"/>
                <a:cs typeface="Calibri" panose="020F0502020204030204" pitchFamily="34" charset="0"/>
              </a:rPr>
              <a:t>état de santé, </a:t>
            </a:r>
            <a:r>
              <a:rPr lang="fr-CA" sz="1800" dirty="0">
                <a:solidFill>
                  <a:srgbClr val="0A0082"/>
                </a:solidFill>
                <a:latin typeface="Calibri" panose="020F0502020204030204" pitchFamily="34" charset="0"/>
                <a:cs typeface="Calibri" panose="020F0502020204030204" pitchFamily="34" charset="0"/>
              </a:rPr>
              <a:t>vie sexuelle, orientation sexuelle, opinions (politiques, religieuses, philosophiques), conversations téléphoniques faites en privé et </a:t>
            </a:r>
            <a:r>
              <a:rPr lang="fr-CA" sz="1800" dirty="0" err="1">
                <a:solidFill>
                  <a:srgbClr val="0A0082"/>
                </a:solidFill>
                <a:latin typeface="Calibri" panose="020F0502020204030204" pitchFamily="34" charset="0"/>
                <a:cs typeface="Calibri" panose="020F0502020204030204" pitchFamily="34" charset="0"/>
              </a:rPr>
              <a:t>textos</a:t>
            </a:r>
            <a:r>
              <a:rPr lang="fr-CA" sz="1800" dirty="0">
                <a:solidFill>
                  <a:srgbClr val="0A0082"/>
                </a:solidFill>
                <a:latin typeface="Calibri" panose="020F0502020204030204" pitchFamily="34" charset="0"/>
                <a:cs typeface="Calibri" panose="020F0502020204030204" pitchFamily="34" charset="0"/>
              </a:rPr>
              <a:t>, documents personnels (passeport, NAS, carte assurance-maladie), image (photo ou vidéo)</a:t>
            </a:r>
          </a:p>
        </p:txBody>
      </p:sp>
    </p:spTree>
    <p:extLst>
      <p:ext uri="{BB962C8B-B14F-4D97-AF65-F5344CB8AC3E}">
        <p14:creationId xmlns:p14="http://schemas.microsoft.com/office/powerpoint/2010/main" val="23154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6"/>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5"/>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83611-E41F-044A-A123-876F59BD6894}"/>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Informations non personnelles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a:t>
            </a:r>
            <a:r>
              <a:rPr lang="fr-CA" sz="2400" dirty="0" err="1">
                <a:solidFill>
                  <a:srgbClr val="0A0082"/>
                </a:solidFill>
                <a:latin typeface="Arial" panose="020B0604020202020204" pitchFamily="34" charset="0"/>
                <a:cs typeface="Arial" panose="020B0604020202020204" pitchFamily="34" charset="0"/>
              </a:rPr>
              <a:t>mégadonnées</a:t>
            </a:r>
            <a:r>
              <a:rPr lang="fr-CA" sz="2400" dirty="0">
                <a:solidFill>
                  <a:srgbClr val="0A0082"/>
                </a:solidFill>
                <a:latin typeface="Arial" panose="020B0604020202020204" pitchFamily="34" charset="0"/>
                <a:cs typeface="Arial" panose="020B0604020202020204" pitchFamily="34" charset="0"/>
              </a:rPr>
              <a:t> (données massives)</a:t>
            </a:r>
            <a:br>
              <a:rPr lang="en-GB" sz="2400" dirty="0">
                <a:solidFill>
                  <a:srgbClr val="0A0082"/>
                </a:solidFill>
                <a:latin typeface="Arial" panose="020B0604020202020204" pitchFamily="34" charset="0"/>
                <a:cs typeface="Arial" panose="020B0604020202020204" pitchFamily="34" charset="0"/>
              </a:rPr>
            </a:br>
            <a:endParaRPr lang="fr-FR" sz="2400" dirty="0">
              <a:solidFill>
                <a:srgbClr val="0A0082"/>
              </a:solidFill>
            </a:endParaRPr>
          </a:p>
        </p:txBody>
      </p:sp>
      <p:sp>
        <p:nvSpPr>
          <p:cNvPr id="5" name="Espace réservé du numéro de diapositive 4">
            <a:extLst>
              <a:ext uri="{FF2B5EF4-FFF2-40B4-BE49-F238E27FC236}">
                <a16:creationId xmlns:a16="http://schemas.microsoft.com/office/drawing/2014/main" id="{A6237B03-3C90-6E4F-A102-3A3BB8C7F75E}"/>
              </a:ext>
            </a:extLst>
          </p:cNvPr>
          <p:cNvSpPr>
            <a:spLocks noGrp="1"/>
          </p:cNvSpPr>
          <p:nvPr>
            <p:ph type="sldNum" sz="quarter" idx="12"/>
          </p:nvPr>
        </p:nvSpPr>
        <p:spPr/>
        <p:txBody>
          <a:bodyPr/>
          <a:lstStyle/>
          <a:p>
            <a:fld id="{5919FA44-07AC-4F45-8D7A-BAB9305D03FE}" type="slidenum">
              <a:rPr lang="fr-FR" smtClean="0"/>
              <a:t>6</a:t>
            </a:fld>
            <a:endParaRPr lang="fr-FR"/>
          </a:p>
        </p:txBody>
      </p:sp>
      <p:grpSp>
        <p:nvGrpSpPr>
          <p:cNvPr id="6" name="Groupe 5">
            <a:extLst>
              <a:ext uri="{FF2B5EF4-FFF2-40B4-BE49-F238E27FC236}">
                <a16:creationId xmlns:a16="http://schemas.microsoft.com/office/drawing/2014/main" id="{1DCD7CC8-9D9B-7448-AC9D-E0028A8F5A4A}"/>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AA2665E6-1289-AA46-A0AB-F9796EA627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3512C51C-3107-FE45-8BB9-2BCFE1CB18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818EDD0-D4A5-754C-9C49-AA9E7C0350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792B34B7-3094-624D-87A2-DE16960FA6A4}"/>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8CAF6108-4978-6940-BCD1-6056C085407C}"/>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16FE91F-1217-6D4B-ACD0-9CA41559A2C1}"/>
              </a:ext>
            </a:extLst>
          </p:cNvPr>
          <p:cNvSpPr/>
          <p:nvPr/>
        </p:nvSpPr>
        <p:spPr>
          <a:xfrm>
            <a:off x="838200" y="2231546"/>
            <a:ext cx="10515599" cy="3150991"/>
          </a:xfrm>
          <a:prstGeom prst="rect">
            <a:avLst/>
          </a:prstGeom>
        </p:spPr>
        <p:txBody>
          <a:bodyPr wrap="square">
            <a:spAutoFit/>
          </a:bodyPr>
          <a:lstStyle/>
          <a:p>
            <a:pPr algn="just">
              <a:lnSpc>
                <a:spcPct val="80000"/>
              </a:lnSpc>
              <a:spcBef>
                <a:spcPts val="600"/>
              </a:spcBef>
              <a:spcAft>
                <a:spcPts val="600"/>
              </a:spcAft>
              <a:buClr>
                <a:schemeClr val="dk1"/>
              </a:buClr>
              <a:buSzPts val="2590"/>
            </a:pPr>
            <a:r>
              <a:rPr lang="fr-CA" dirty="0">
                <a:solidFill>
                  <a:srgbClr val="0A0082"/>
                </a:solidFill>
                <a:latin typeface="Calibri" panose="020F0502020204030204" pitchFamily="34" charset="0"/>
                <a:cs typeface="Calibri" panose="020F0502020204030204" pitchFamily="34" charset="0"/>
              </a:rPr>
              <a:t>«La réglementation sur la protection de la vie privée ne s’applique généralement pas aux renseignements non personnels, si bien qu’aucun consentement n’est exigé en pareil cas.</a:t>
            </a:r>
          </a:p>
          <a:p>
            <a:pPr algn="just">
              <a:lnSpc>
                <a:spcPct val="80000"/>
              </a:lnSpc>
              <a:spcBef>
                <a:spcPts val="600"/>
              </a:spcBef>
              <a:spcAft>
                <a:spcPts val="600"/>
              </a:spcAft>
              <a:buClr>
                <a:schemeClr val="dk1"/>
              </a:buClr>
              <a:buSzPts val="2590"/>
            </a:pPr>
            <a:endParaRPr lang="fr-CA" dirty="0">
              <a:solidFill>
                <a:srgbClr val="0A0082"/>
              </a:solidFill>
              <a:latin typeface="Calibri" panose="020F0502020204030204" pitchFamily="34" charset="0"/>
              <a:cs typeface="Calibri" panose="020F0502020204030204" pitchFamily="34" charset="0"/>
            </a:endParaRPr>
          </a:p>
          <a:p>
            <a:pPr algn="just">
              <a:lnSpc>
                <a:spcPct val="80000"/>
              </a:lnSpc>
              <a:spcBef>
                <a:spcPts val="600"/>
              </a:spcBef>
              <a:spcAft>
                <a:spcPts val="600"/>
              </a:spcAft>
              <a:buClr>
                <a:schemeClr val="dk1"/>
              </a:buClr>
              <a:buSzPts val="2590"/>
            </a:pPr>
            <a:r>
              <a:rPr lang="fr-CA" dirty="0">
                <a:solidFill>
                  <a:srgbClr val="0A0082"/>
                </a:solidFill>
                <a:latin typeface="Calibri" panose="020F0502020204030204" pitchFamily="34" charset="0"/>
                <a:cs typeface="Calibri" panose="020F0502020204030204" pitchFamily="34" charset="0"/>
              </a:rPr>
              <a:t>Les algorithmes de </a:t>
            </a:r>
            <a:r>
              <a:rPr lang="fr-CA" dirty="0" err="1">
                <a:solidFill>
                  <a:srgbClr val="0A0082"/>
                </a:solidFill>
                <a:latin typeface="Calibri" panose="020F0502020204030204" pitchFamily="34" charset="0"/>
                <a:cs typeface="Calibri" panose="020F0502020204030204" pitchFamily="34" charset="0"/>
              </a:rPr>
              <a:t>mégadonnées</a:t>
            </a:r>
            <a:r>
              <a:rPr lang="fr-CA" dirty="0">
                <a:solidFill>
                  <a:srgbClr val="0A0082"/>
                </a:solidFill>
                <a:latin typeface="Calibri" panose="020F0502020204030204" pitchFamily="34" charset="0"/>
                <a:cs typeface="Calibri" panose="020F0502020204030204" pitchFamily="34" charset="0"/>
              </a:rPr>
              <a:t> visent à établir des corrélations entre des éléments d’information. Or, si chacun des éléments d’information disparates ne constitue pas forcément un renseignement personnel en soi, le traitement consistant à amasser, à combiner et à analyser les éléments pourrait bien permettre d’obtenir des renseignements concernant un individu identifiable.</a:t>
            </a:r>
          </a:p>
          <a:p>
            <a:pPr algn="just">
              <a:lnSpc>
                <a:spcPct val="80000"/>
              </a:lnSpc>
              <a:spcBef>
                <a:spcPts val="600"/>
              </a:spcBef>
              <a:spcAft>
                <a:spcPts val="600"/>
              </a:spcAft>
              <a:buClr>
                <a:schemeClr val="dk1"/>
              </a:buClr>
              <a:buSzPts val="2590"/>
            </a:pPr>
            <a:endParaRPr lang="fr-CA" dirty="0">
              <a:solidFill>
                <a:srgbClr val="0A0082"/>
              </a:solidFill>
              <a:latin typeface="Calibri" panose="020F0502020204030204" pitchFamily="34" charset="0"/>
              <a:cs typeface="Calibri" panose="020F0502020204030204" pitchFamily="34" charset="0"/>
            </a:endParaRPr>
          </a:p>
          <a:p>
            <a:pPr algn="just">
              <a:lnSpc>
                <a:spcPct val="80000"/>
              </a:lnSpc>
              <a:spcBef>
                <a:spcPts val="600"/>
              </a:spcBef>
              <a:spcAft>
                <a:spcPts val="600"/>
              </a:spcAft>
              <a:buClr>
                <a:schemeClr val="dk1"/>
              </a:buClr>
              <a:buSzPts val="2590"/>
            </a:pPr>
            <a:r>
              <a:rPr lang="fr-CA" dirty="0">
                <a:solidFill>
                  <a:srgbClr val="0A0082"/>
                </a:solidFill>
                <a:latin typeface="Calibri" panose="020F0502020204030204" pitchFamily="34" charset="0"/>
                <a:cs typeface="Calibri" panose="020F0502020204030204" pitchFamily="34" charset="0"/>
              </a:rPr>
              <a:t>En analysant les </a:t>
            </a:r>
            <a:r>
              <a:rPr lang="fr-CA" dirty="0" err="1">
                <a:solidFill>
                  <a:srgbClr val="0A0082"/>
                </a:solidFill>
                <a:latin typeface="Calibri" panose="020F0502020204030204" pitchFamily="34" charset="0"/>
                <a:cs typeface="Calibri" panose="020F0502020204030204" pitchFamily="34" charset="0"/>
              </a:rPr>
              <a:t>mégadonnées</a:t>
            </a:r>
            <a:r>
              <a:rPr lang="fr-CA" dirty="0">
                <a:solidFill>
                  <a:srgbClr val="0A0082"/>
                </a:solidFill>
                <a:latin typeface="Calibri" panose="020F0502020204030204" pitchFamily="34" charset="0"/>
                <a:cs typeface="Calibri" panose="020F0502020204030204" pitchFamily="34" charset="0"/>
              </a:rPr>
              <a:t>, on peut reconstituer l’identité des personnes auxquelles se rapportent des renseignements dépersonnalisés. Il est </a:t>
            </a:r>
            <a:r>
              <a:rPr lang="fr-CA" b="1" dirty="0">
                <a:solidFill>
                  <a:srgbClr val="0A0082"/>
                </a:solidFill>
                <a:latin typeface="Calibri" panose="020F0502020204030204" pitchFamily="34" charset="0"/>
                <a:cs typeface="Calibri" panose="020F0502020204030204" pitchFamily="34" charset="0"/>
              </a:rPr>
              <a:t>difficile, voire impossible</a:t>
            </a:r>
            <a:r>
              <a:rPr lang="fr-CA" dirty="0">
                <a:solidFill>
                  <a:srgbClr val="0A0082"/>
                </a:solidFill>
                <a:latin typeface="Calibri" panose="020F0502020204030204" pitchFamily="34" charset="0"/>
                <a:cs typeface="Calibri" panose="020F0502020204030204" pitchFamily="34" charset="0"/>
              </a:rPr>
              <a:t>, de savoir à l’avance quand on pourra </a:t>
            </a:r>
            <a:r>
              <a:rPr lang="fr-CA" dirty="0" err="1">
                <a:solidFill>
                  <a:srgbClr val="0A0082"/>
                </a:solidFill>
                <a:latin typeface="Calibri" panose="020F0502020204030204" pitchFamily="34" charset="0"/>
                <a:cs typeface="Calibri" panose="020F0502020204030204" pitchFamily="34" charset="0"/>
              </a:rPr>
              <a:t>réidentifier</a:t>
            </a:r>
            <a:r>
              <a:rPr lang="fr-CA" dirty="0">
                <a:solidFill>
                  <a:srgbClr val="0A0082"/>
                </a:solidFill>
                <a:latin typeface="Calibri" panose="020F0502020204030204" pitchFamily="34" charset="0"/>
                <a:cs typeface="Calibri" panose="020F0502020204030204" pitchFamily="34" charset="0"/>
              </a:rPr>
              <a:t> une personne grâce à un algorithme ou quels éléments d’information permettront de le faire. »</a:t>
            </a:r>
          </a:p>
        </p:txBody>
      </p:sp>
    </p:spTree>
    <p:extLst>
      <p:ext uri="{BB962C8B-B14F-4D97-AF65-F5344CB8AC3E}">
        <p14:creationId xmlns:p14="http://schemas.microsoft.com/office/powerpoint/2010/main" val="33582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0263A-8E60-3C40-B259-54071610B5A8}"/>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Informations non personnelles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métadonnées </a:t>
            </a:r>
            <a:br>
              <a:rPr lang="en-GB"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B0E110E5-2D1D-814C-BE99-85D2A9C5B5E0}"/>
              </a:ext>
            </a:extLst>
          </p:cNvPr>
          <p:cNvSpPr>
            <a:spLocks noGrp="1"/>
          </p:cNvSpPr>
          <p:nvPr>
            <p:ph type="sldNum" sz="quarter" idx="12"/>
          </p:nvPr>
        </p:nvSpPr>
        <p:spPr/>
        <p:txBody>
          <a:bodyPr/>
          <a:lstStyle/>
          <a:p>
            <a:fld id="{5919FA44-07AC-4F45-8D7A-BAB9305D03FE}" type="slidenum">
              <a:rPr lang="fr-FR" smtClean="0"/>
              <a:t>7</a:t>
            </a:fld>
            <a:endParaRPr lang="fr-FR"/>
          </a:p>
        </p:txBody>
      </p:sp>
      <p:grpSp>
        <p:nvGrpSpPr>
          <p:cNvPr id="6" name="Groupe 5">
            <a:extLst>
              <a:ext uri="{FF2B5EF4-FFF2-40B4-BE49-F238E27FC236}">
                <a16:creationId xmlns:a16="http://schemas.microsoft.com/office/drawing/2014/main" id="{17F8673C-92F6-9641-BF1C-8408674BF20B}"/>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2E81A0CD-3481-E545-AF35-5945F58C85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609B2A30-B548-9B4A-B5C7-C6B12A3C1D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B3980EB-1161-A04E-97CE-08EE51BEF3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8E700B23-4201-3F46-99BD-233E27DA197A}"/>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72A6B321-85F5-9A40-8573-734A819EC8ED}"/>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D414720-622C-DF4E-B7F9-9FB47C98DC59}"/>
              </a:ext>
            </a:extLst>
          </p:cNvPr>
          <p:cNvSpPr/>
          <p:nvPr/>
        </p:nvSpPr>
        <p:spPr>
          <a:xfrm>
            <a:off x="732844" y="2363548"/>
            <a:ext cx="10763756" cy="2707793"/>
          </a:xfrm>
          <a:prstGeom prst="rect">
            <a:avLst/>
          </a:prstGeom>
        </p:spPr>
        <p:txBody>
          <a:bodyPr wrap="square">
            <a:spAutoFit/>
          </a:bodyPr>
          <a:lstStyle/>
          <a:p>
            <a:pPr marL="28575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 comme l’heure à laquelle et l’endroit où vous étiez quand vous avez pris cette photo de X; téléphoné à cette amie; croisé Y sur votre chemin; ou alors le support communicationnel sur lequel vous avez fait telle recherche sur tel sujet (au bureau ? à la maison, au bureau en train d’échanger sur Messenger avec des amis…)</a:t>
            </a:r>
          </a:p>
          <a:p>
            <a:pPr>
              <a:lnSpc>
                <a:spcPct val="80000"/>
              </a:lnSpc>
              <a:spcBef>
                <a:spcPts val="600"/>
              </a:spcBef>
              <a:spcAft>
                <a:spcPts val="600"/>
              </a:spcAft>
            </a:pPr>
            <a:endParaRPr lang="fr-CA" sz="1800" dirty="0">
              <a:solidFill>
                <a:srgbClr val="0A0082"/>
              </a:solidFill>
              <a:latin typeface="Calibri" panose="020F0502020204030204" pitchFamily="34" charset="0"/>
              <a:cs typeface="Calibri" panose="020F0502020204030204" pitchFamily="34" charset="0"/>
            </a:endParaRPr>
          </a:p>
          <a:p>
            <a:pPr marL="28575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ne sont </a:t>
            </a:r>
            <a:r>
              <a:rPr lang="fr-CA" sz="1800" b="1" dirty="0">
                <a:solidFill>
                  <a:srgbClr val="0A0082"/>
                </a:solidFill>
                <a:latin typeface="Calibri" panose="020F0502020204030204" pitchFamily="34" charset="0"/>
                <a:cs typeface="Calibri" panose="020F0502020204030204" pitchFamily="34" charset="0"/>
              </a:rPr>
              <a:t>pas</a:t>
            </a:r>
            <a:r>
              <a:rPr lang="fr-CA" sz="1800" dirty="0">
                <a:solidFill>
                  <a:srgbClr val="0A0082"/>
                </a:solidFill>
                <a:latin typeface="Calibri" panose="020F0502020204030204" pitchFamily="34" charset="0"/>
                <a:cs typeface="Calibri" panose="020F0502020204030204" pitchFamily="34" charset="0"/>
              </a:rPr>
              <a:t> considérées comme des informations personnelles ;) et échappent donc au débat public et à l’œil du législateur…</a:t>
            </a:r>
          </a:p>
          <a:p>
            <a:pPr>
              <a:lnSpc>
                <a:spcPct val="80000"/>
              </a:lnSpc>
              <a:spcBef>
                <a:spcPts val="600"/>
              </a:spcBef>
              <a:spcAft>
                <a:spcPts val="600"/>
              </a:spcAft>
            </a:pPr>
            <a:endParaRPr lang="fr-CA" sz="1800" dirty="0">
              <a:solidFill>
                <a:srgbClr val="0A0082"/>
              </a:solidFill>
              <a:latin typeface="Calibri" panose="020F0502020204030204" pitchFamily="34" charset="0"/>
              <a:cs typeface="Calibri" panose="020F0502020204030204" pitchFamily="34" charset="0"/>
            </a:endParaRPr>
          </a:p>
          <a:p>
            <a:pPr marL="28575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Pourtant, «l’extraction des métadonnées</a:t>
            </a:r>
            <a:r>
              <a:rPr lang="fr-CA" sz="1800" i="1" dirty="0">
                <a:solidFill>
                  <a:srgbClr val="0A0082"/>
                </a:solidFill>
                <a:latin typeface="Calibri" panose="020F0502020204030204" pitchFamily="34" charset="0"/>
                <a:cs typeface="Calibri" panose="020F0502020204030204" pitchFamily="34" charset="0"/>
              </a:rPr>
              <a:t> peut non seulement révéler des renseignements sensibles concernant le passé, mais aussi permettre à un observateur de prédire des actes futurs.» (ACLU)</a:t>
            </a:r>
            <a:endParaRPr lang="fr-CA" sz="1800" dirty="0">
              <a:solidFill>
                <a:srgbClr val="0A00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53855-CDFE-354C-B060-9061E0642312}"/>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LÉGISLATIF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 Code civil du Québec</a:t>
            </a:r>
            <a:br>
              <a:rPr lang="en-GB"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16422284-4EBB-B14E-ADC8-EB263C89C55B}"/>
              </a:ext>
            </a:extLst>
          </p:cNvPr>
          <p:cNvSpPr>
            <a:spLocks noGrp="1"/>
          </p:cNvSpPr>
          <p:nvPr>
            <p:ph type="sldNum" sz="quarter" idx="12"/>
          </p:nvPr>
        </p:nvSpPr>
        <p:spPr/>
        <p:txBody>
          <a:bodyPr/>
          <a:lstStyle/>
          <a:p>
            <a:fld id="{5919FA44-07AC-4F45-8D7A-BAB9305D03FE}" type="slidenum">
              <a:rPr lang="fr-FR" smtClean="0"/>
              <a:t>8</a:t>
            </a:fld>
            <a:endParaRPr lang="fr-FR"/>
          </a:p>
        </p:txBody>
      </p:sp>
      <p:grpSp>
        <p:nvGrpSpPr>
          <p:cNvPr id="6" name="Groupe 5">
            <a:extLst>
              <a:ext uri="{FF2B5EF4-FFF2-40B4-BE49-F238E27FC236}">
                <a16:creationId xmlns:a16="http://schemas.microsoft.com/office/drawing/2014/main" id="{777B63E5-B8A4-384B-892F-6787D06789FC}"/>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6D3EE2D0-6367-1044-8DBE-1C46B2C1ED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23BB78F5-E5C5-1B47-9443-4FE5A3D9E5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E1D2F32E-C2C2-D84F-9A0A-C5133CA428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44607FC6-1B99-B649-B79D-0FF5F603F098}"/>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6D1DAB3-1237-F546-86A6-1B66F95D7E34}"/>
              </a:ext>
            </a:extLst>
          </p:cNvPr>
          <p:cNvSpPr/>
          <p:nvPr/>
        </p:nvSpPr>
        <p:spPr>
          <a:xfrm>
            <a:off x="732844" y="2363548"/>
            <a:ext cx="5363156" cy="1929759"/>
          </a:xfrm>
          <a:prstGeom prst="rect">
            <a:avLst/>
          </a:prstGeom>
        </p:spPr>
        <p:txBody>
          <a:bodyPr wrap="square">
            <a:spAutoFit/>
          </a:bodyPr>
          <a:lstStyle/>
          <a:p>
            <a:pPr>
              <a:lnSpc>
                <a:spcPct val="80000"/>
              </a:lnSpc>
              <a:spcBef>
                <a:spcPts val="600"/>
              </a:spcBef>
              <a:spcAft>
                <a:spcPts val="600"/>
              </a:spcAft>
            </a:pPr>
            <a:r>
              <a:rPr lang="fr-CA" sz="1800" dirty="0">
                <a:solidFill>
                  <a:srgbClr val="0A0082"/>
                </a:solidFill>
                <a:latin typeface="Calibri" panose="020F0502020204030204" pitchFamily="34" charset="0"/>
                <a:cs typeface="Calibri" panose="020F0502020204030204" pitchFamily="34" charset="0"/>
              </a:rPr>
              <a:t>Le droit à la vie privée existe dans le Code civil du Québec : </a:t>
            </a:r>
          </a:p>
          <a:p>
            <a:pPr marL="285750" indent="-285750">
              <a:lnSpc>
                <a:spcPct val="80000"/>
              </a:lnSpc>
              <a:spcBef>
                <a:spcPts val="600"/>
              </a:spcBef>
              <a:spcAft>
                <a:spcPts val="600"/>
              </a:spcAft>
              <a:buFont typeface="Arial" panose="020B0604020202020204" pitchFamily="34" charset="0"/>
              <a:buChar char="•"/>
            </a:pPr>
            <a:r>
              <a:rPr lang="fr-CA" sz="1800" dirty="0">
                <a:solidFill>
                  <a:srgbClr val="0A0082"/>
                </a:solidFill>
                <a:latin typeface="Calibri" panose="020F0502020204030204" pitchFamily="34" charset="0"/>
                <a:cs typeface="Calibri" panose="020F0502020204030204" pitchFamily="34" charset="0"/>
              </a:rPr>
              <a:t>« Toute personne est titulaire de droits de la personnalité, tels le droit à la vie, à l’inviolabilité et à l’intégrité de sa personne, au respect de son nom, de sa réputation et de sa vie privée.</a:t>
            </a:r>
          </a:p>
          <a:p>
            <a:endParaRPr lang="fr-CA" sz="1800" dirty="0">
              <a:solidFill>
                <a:srgbClr val="0A0082"/>
              </a:solidFill>
              <a:latin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id="{E57C5698-F396-0E4F-901A-8E34CA39399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18293" y="2051988"/>
            <a:ext cx="4162283" cy="3333493"/>
          </a:xfrm>
          <a:prstGeom prst="rect">
            <a:avLst/>
          </a:prstGeom>
        </p:spPr>
      </p:pic>
      <p:sp>
        <p:nvSpPr>
          <p:cNvPr id="13" name="Rectangle 12">
            <a:extLst>
              <a:ext uri="{FF2B5EF4-FFF2-40B4-BE49-F238E27FC236}">
                <a16:creationId xmlns:a16="http://schemas.microsoft.com/office/drawing/2014/main" id="{164899DA-AB53-984F-8B46-9A566A4C535D}"/>
              </a:ext>
            </a:extLst>
          </p:cNvPr>
          <p:cNvSpPr/>
          <p:nvPr/>
        </p:nvSpPr>
        <p:spPr bwMode="gray">
          <a:xfrm>
            <a:off x="551384" y="1916832"/>
            <a:ext cx="7128792"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5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3"/>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1"/>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0263A-8E60-3C40-B259-54071610B5A8}"/>
              </a:ext>
            </a:extLst>
          </p:cNvPr>
          <p:cNvSpPr>
            <a:spLocks noGrp="1"/>
          </p:cNvSpPr>
          <p:nvPr>
            <p:ph type="title"/>
          </p:nvPr>
        </p:nvSpPr>
        <p:spPr/>
        <p:txBody>
          <a:bodyPr>
            <a:normAutofit/>
          </a:bodyPr>
          <a:lstStyle/>
          <a:p>
            <a:r>
              <a:rPr lang="fr-CA" sz="2400" b="1" dirty="0">
                <a:solidFill>
                  <a:srgbClr val="0A0082"/>
                </a:solidFill>
                <a:latin typeface="Arial" panose="020B0604020202020204" pitchFamily="34" charset="0"/>
                <a:cs typeface="Arial" panose="020B0604020202020204" pitchFamily="34" charset="0"/>
              </a:rPr>
              <a:t>État des lieux législatif </a:t>
            </a:r>
            <a:br>
              <a:rPr lang="fr-CA" sz="2400" dirty="0">
                <a:solidFill>
                  <a:srgbClr val="0A0082"/>
                </a:solidFill>
                <a:latin typeface="Arial" panose="020B0604020202020204" pitchFamily="34" charset="0"/>
                <a:cs typeface="Arial" panose="020B0604020202020204" pitchFamily="34" charset="0"/>
              </a:rPr>
            </a:br>
            <a:r>
              <a:rPr lang="fr-CA" sz="2400" dirty="0">
                <a:solidFill>
                  <a:srgbClr val="0A0082"/>
                </a:solidFill>
                <a:latin typeface="Arial" panose="020B0604020202020204" pitchFamily="34" charset="0"/>
                <a:cs typeface="Arial" panose="020B0604020202020204" pitchFamily="34" charset="0"/>
              </a:rPr>
              <a:t>Les Chartes</a:t>
            </a:r>
            <a:br>
              <a:rPr lang="en-GB" sz="2400" b="1" dirty="0">
                <a:solidFill>
                  <a:srgbClr val="0A0082"/>
                </a:solidFill>
                <a:latin typeface="Arial" panose="020B0604020202020204" pitchFamily="34" charset="0"/>
                <a:cs typeface="Arial" panose="020B0604020202020204" pitchFamily="34" charset="0"/>
              </a:rPr>
            </a:br>
            <a:endParaRPr lang="fr-FR" sz="2400" b="1" dirty="0">
              <a:solidFill>
                <a:srgbClr val="0A0082"/>
              </a:solidFill>
            </a:endParaRPr>
          </a:p>
        </p:txBody>
      </p:sp>
      <p:sp>
        <p:nvSpPr>
          <p:cNvPr id="5" name="Espace réservé du numéro de diapositive 4">
            <a:extLst>
              <a:ext uri="{FF2B5EF4-FFF2-40B4-BE49-F238E27FC236}">
                <a16:creationId xmlns:a16="http://schemas.microsoft.com/office/drawing/2014/main" id="{B0E110E5-2D1D-814C-BE99-85D2A9C5B5E0}"/>
              </a:ext>
            </a:extLst>
          </p:cNvPr>
          <p:cNvSpPr>
            <a:spLocks noGrp="1"/>
          </p:cNvSpPr>
          <p:nvPr>
            <p:ph type="sldNum" sz="quarter" idx="12"/>
          </p:nvPr>
        </p:nvSpPr>
        <p:spPr/>
        <p:txBody>
          <a:bodyPr/>
          <a:lstStyle/>
          <a:p>
            <a:fld id="{5919FA44-07AC-4F45-8D7A-BAB9305D03FE}" type="slidenum">
              <a:rPr lang="fr-FR" smtClean="0"/>
              <a:t>9</a:t>
            </a:fld>
            <a:endParaRPr lang="fr-FR"/>
          </a:p>
        </p:txBody>
      </p:sp>
      <p:grpSp>
        <p:nvGrpSpPr>
          <p:cNvPr id="6" name="Groupe 5">
            <a:extLst>
              <a:ext uri="{FF2B5EF4-FFF2-40B4-BE49-F238E27FC236}">
                <a16:creationId xmlns:a16="http://schemas.microsoft.com/office/drawing/2014/main" id="{17F8673C-92F6-9641-BF1C-8408674BF20B}"/>
              </a:ext>
            </a:extLst>
          </p:cNvPr>
          <p:cNvGrpSpPr/>
          <p:nvPr/>
        </p:nvGrpSpPr>
        <p:grpSpPr>
          <a:xfrm>
            <a:off x="7644172" y="6060221"/>
            <a:ext cx="3791432" cy="610211"/>
            <a:chOff x="7644172" y="6060221"/>
            <a:chExt cx="3791432" cy="610211"/>
          </a:xfrm>
        </p:grpSpPr>
        <p:pic>
          <p:nvPicPr>
            <p:cNvPr id="7" name="Image 6">
              <a:extLst>
                <a:ext uri="{FF2B5EF4-FFF2-40B4-BE49-F238E27FC236}">
                  <a16:creationId xmlns:a16="http://schemas.microsoft.com/office/drawing/2014/main" id="{2E81A0CD-3481-E545-AF35-5945F58C85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14" b="24543"/>
            <a:stretch/>
          </p:blipFill>
          <p:spPr>
            <a:xfrm>
              <a:off x="10560496" y="6077691"/>
              <a:ext cx="875108" cy="456309"/>
            </a:xfrm>
            <a:prstGeom prst="rect">
              <a:avLst/>
            </a:prstGeom>
          </p:spPr>
        </p:pic>
        <p:pic>
          <p:nvPicPr>
            <p:cNvPr id="8" name="Image 7">
              <a:extLst>
                <a:ext uri="{FF2B5EF4-FFF2-40B4-BE49-F238E27FC236}">
                  <a16:creationId xmlns:a16="http://schemas.microsoft.com/office/drawing/2014/main" id="{609B2A30-B548-9B4A-B5C7-C6B12A3C1D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172" y="6060221"/>
              <a:ext cx="1309816" cy="610211"/>
            </a:xfrm>
            <a:prstGeom prst="rect">
              <a:avLst/>
            </a:prstGeom>
          </p:spPr>
        </p:pic>
        <p:pic>
          <p:nvPicPr>
            <p:cNvPr id="9" name="Image 8">
              <a:extLst>
                <a:ext uri="{FF2B5EF4-FFF2-40B4-BE49-F238E27FC236}">
                  <a16:creationId xmlns:a16="http://schemas.microsoft.com/office/drawing/2014/main" id="{DB3980EB-1161-A04E-97CE-08EE51BEF3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5230" y="6093323"/>
              <a:ext cx="1233893" cy="440677"/>
            </a:xfrm>
            <a:prstGeom prst="rect">
              <a:avLst/>
            </a:prstGeom>
          </p:spPr>
        </p:pic>
      </p:grpSp>
      <p:sp>
        <p:nvSpPr>
          <p:cNvPr id="10" name="Rectangle 9">
            <a:extLst>
              <a:ext uri="{FF2B5EF4-FFF2-40B4-BE49-F238E27FC236}">
                <a16:creationId xmlns:a16="http://schemas.microsoft.com/office/drawing/2014/main" id="{8E700B23-4201-3F46-99BD-233E27DA197A}"/>
              </a:ext>
            </a:extLst>
          </p:cNvPr>
          <p:cNvSpPr/>
          <p:nvPr/>
        </p:nvSpPr>
        <p:spPr>
          <a:xfrm>
            <a:off x="1034143" y="1371600"/>
            <a:ext cx="1926771" cy="152400"/>
          </a:xfrm>
          <a:prstGeom prst="rect">
            <a:avLst/>
          </a:prstGeom>
          <a:solidFill>
            <a:srgbClr val="E2405A"/>
          </a:solidFill>
          <a:ln>
            <a:solidFill>
              <a:srgbClr val="E2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03A7D054-D6EF-EF4D-AEF3-FA5F53C2ED83}"/>
              </a:ext>
            </a:extLst>
          </p:cNvPr>
          <p:cNvSpPr/>
          <p:nvPr/>
        </p:nvSpPr>
        <p:spPr bwMode="gray">
          <a:xfrm>
            <a:off x="551384" y="1916832"/>
            <a:ext cx="11102400" cy="3780420"/>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E021AC8-7DC9-6C48-B3C6-745CA7FFEF6F}"/>
              </a:ext>
            </a:extLst>
          </p:cNvPr>
          <p:cNvSpPr/>
          <p:nvPr/>
        </p:nvSpPr>
        <p:spPr>
          <a:xfrm>
            <a:off x="732844" y="2363548"/>
            <a:ext cx="10763756" cy="1581330"/>
          </a:xfrm>
          <a:prstGeom prst="rect">
            <a:avLst/>
          </a:prstGeom>
        </p:spPr>
        <p:txBody>
          <a:bodyPr wrap="square">
            <a:spAutoFit/>
          </a:bodyPr>
          <a:lstStyle/>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Le droit à la vie privée ne figure pas dans la </a:t>
            </a:r>
            <a:r>
              <a:rPr lang="fr-CA" sz="1800" b="1" dirty="0">
                <a:solidFill>
                  <a:srgbClr val="0A0082"/>
                </a:solidFill>
                <a:latin typeface="Calibri" panose="020F0502020204030204" pitchFamily="34" charset="0"/>
                <a:cs typeface="Calibri" panose="020F0502020204030204" pitchFamily="34" charset="0"/>
              </a:rPr>
              <a:t>Charte canadienne des droits de la personne. </a:t>
            </a:r>
            <a:r>
              <a:rPr lang="fr-CA" sz="1800" dirty="0">
                <a:solidFill>
                  <a:srgbClr val="0A0082"/>
                </a:solidFill>
                <a:latin typeface="Calibri" panose="020F0502020204030204" pitchFamily="34" charset="0"/>
                <a:cs typeface="Calibri" panose="020F0502020204030204" pitchFamily="34" charset="0"/>
              </a:rPr>
              <a:t>Toutefois, la Cour suprême l’a déduit de l’interprétation de l’article 8 (garanties juridiques : fouille abusive vs fouille raisonnable) et de l’article 7 (droit à la vie, à la liberté et à la sécurité de sa personne). Certains soulignent que le droit à la vie privée est un droit </a:t>
            </a:r>
            <a:r>
              <a:rPr lang="fr-CA" sz="1800" i="1" dirty="0">
                <a:solidFill>
                  <a:srgbClr val="0A0082"/>
                </a:solidFill>
                <a:latin typeface="Calibri" panose="020F0502020204030204" pitchFamily="34" charset="0"/>
                <a:cs typeface="Calibri" panose="020F0502020204030204" pitchFamily="34" charset="0"/>
              </a:rPr>
              <a:t>quasi </a:t>
            </a:r>
            <a:r>
              <a:rPr lang="fr-CA" sz="1800" dirty="0">
                <a:solidFill>
                  <a:srgbClr val="0A0082"/>
                </a:solidFill>
                <a:latin typeface="Calibri" panose="020F0502020204030204" pitchFamily="34" charset="0"/>
                <a:cs typeface="Calibri" panose="020F0502020204030204" pitchFamily="34" charset="0"/>
              </a:rPr>
              <a:t>constitutionnel.</a:t>
            </a:r>
          </a:p>
          <a:p>
            <a:pPr marL="228600" lvl="0" indent="-228600">
              <a:lnSpc>
                <a:spcPct val="80000"/>
              </a:lnSpc>
              <a:spcBef>
                <a:spcPts val="600"/>
              </a:spcBef>
              <a:spcAft>
                <a:spcPts val="600"/>
              </a:spcAft>
              <a:buClr>
                <a:schemeClr val="dk1"/>
              </a:buClr>
              <a:buSzPts val="2800"/>
              <a:buChar char="•"/>
            </a:pPr>
            <a:r>
              <a:rPr lang="fr-CA" sz="1800" dirty="0">
                <a:solidFill>
                  <a:srgbClr val="0A0082"/>
                </a:solidFill>
                <a:latin typeface="Calibri" panose="020F0502020204030204" pitchFamily="34" charset="0"/>
                <a:cs typeface="Calibri" panose="020F0502020204030204" pitchFamily="34" charset="0"/>
              </a:rPr>
              <a:t>En revanche, le droit à la vie privée (Art. 5) figure dans la </a:t>
            </a:r>
            <a:r>
              <a:rPr lang="fr-CA" sz="1800" b="1" dirty="0">
                <a:solidFill>
                  <a:srgbClr val="0A0082"/>
                </a:solidFill>
                <a:latin typeface="Calibri" panose="020F0502020204030204" pitchFamily="34" charset="0"/>
                <a:cs typeface="Calibri" panose="020F0502020204030204" pitchFamily="34" charset="0"/>
              </a:rPr>
              <a:t>Charte québécoise </a:t>
            </a:r>
            <a:r>
              <a:rPr lang="fr-CA" sz="1800" dirty="0">
                <a:solidFill>
                  <a:srgbClr val="0A0082"/>
                </a:solidFill>
                <a:latin typeface="Calibri" panose="020F0502020204030204" pitchFamily="34" charset="0"/>
                <a:cs typeface="Calibri" panose="020F0502020204030204" pitchFamily="34" charset="0"/>
              </a:rPr>
              <a:t>: «Toute personne a droit au respect de sa vie privée.» Comme on le sait, la Charte québécoise n’est pas une loi constitutionnelle.</a:t>
            </a:r>
          </a:p>
        </p:txBody>
      </p:sp>
    </p:spTree>
    <p:extLst>
      <p:ext uri="{BB962C8B-B14F-4D97-AF65-F5344CB8AC3E}">
        <p14:creationId xmlns:p14="http://schemas.microsoft.com/office/powerpoint/2010/main" val="13290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35" presetClass="path" presetSubtype="0" decel="50000" fill="hold" grpId="1" nodeType="withEffect">
                                  <p:stCondLst>
                                    <p:cond delay="0"/>
                                  </p:stCondLst>
                                  <p:childTnLst>
                                    <p:animMotion origin="layout" path="M 2.29167E-6 -2.59259E-6 L 0.14323 -2.59259E-6 " pathEditMode="relative" rAng="0" ptsTypes="AA">
                                      <p:cBhvr>
                                        <p:cTn id="9" dur="500" spd="-100000" fill="hold"/>
                                        <p:tgtEl>
                                          <p:spTgt spid="11"/>
                                        </p:tgtEl>
                                        <p:attrNameLst>
                                          <p:attrName>ppt_x</p:attrName>
                                          <p:attrName>ppt_y</p:attrName>
                                        </p:attrNameLst>
                                      </p:cBhvr>
                                      <p:rCtr x="7161" y="0"/>
                                    </p:animMotion>
                                  </p:childTnLst>
                                </p:cTn>
                              </p:par>
                              <p:par>
                                <p:cTn id="10" presetID="10" presetClass="entr" presetSubtype="0"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64" presetClass="path" presetSubtype="0" decel="50000" fill="hold" grpId="1" nodeType="withEffect">
                                  <p:stCondLst>
                                    <p:cond delay="250"/>
                                  </p:stCondLst>
                                  <p:childTnLst>
                                    <p:animMotion origin="layout" path="M -3.95833E-6 -3.7037E-6 L -3.95833E-6 -0.03356 " pathEditMode="relative" rAng="0" ptsTypes="AA">
                                      <p:cBhvr>
                                        <p:cTn id="14" dur="500" spd="-100000" fill="hold"/>
                                        <p:tgtEl>
                                          <p:spTgt spid="12"/>
                                        </p:tgtEl>
                                        <p:attrNameLst>
                                          <p:attrName>ppt_x</p:attrName>
                                          <p:attrName>ppt_y</p:attrName>
                                        </p:attrNameLst>
                                      </p:cBhvr>
                                      <p:rCtr x="0"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3687</Words>
  <Application>Microsoft Macintosh PowerPoint</Application>
  <PresentationFormat>Grand écran</PresentationFormat>
  <Paragraphs>404</Paragraphs>
  <Slides>40</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Calibri Light</vt:lpstr>
      <vt:lpstr>Montserrat</vt:lpstr>
      <vt:lpstr>Thème Office</vt:lpstr>
      <vt:lpstr>Présentation PowerPoint</vt:lpstr>
      <vt:lpstr>Présentation PowerPoint</vt:lpstr>
      <vt:lpstr>LES FONDEMENTS DU DROIT À LA VIE PRIVÉE </vt:lpstr>
      <vt:lpstr>La teneur du droit à la vie privée (Code civil QC. P. Trudel) </vt:lpstr>
      <vt:lpstr>Informations personnelles ? </vt:lpstr>
      <vt:lpstr>Informations non personnelles  Les mégadonnées (données massives) </vt:lpstr>
      <vt:lpstr>Informations non personnelles  Les métadonnées  </vt:lpstr>
      <vt:lpstr>ÉTAT DES LIEUX LÉGISLATIF  Le Code civil du Québec </vt:lpstr>
      <vt:lpstr>État des lieux législatif  Les Chartes </vt:lpstr>
      <vt:lpstr>État des lieux législatif  Les lois «ordinaires» (Canada et Québec) </vt:lpstr>
      <vt:lpstr>État des lieux législatif  Commissariat (fédéral) </vt:lpstr>
      <vt:lpstr>État des lieux législatif  Commission (Québec) </vt:lpstr>
      <vt:lpstr>État des lieux législatif  Et l’international </vt:lpstr>
      <vt:lpstr>ÉTAT DES LIEUX POLITIQUE   Les problèmes * (Québec et Canada)  vus par les acteurs institutionnels </vt:lpstr>
      <vt:lpstr>État des lieux politique   Les solutions (proposées) aux problèmes  </vt:lpstr>
      <vt:lpstr>État des lieux politique   Les solutions  (Groupe des politiques et de la recherche du CPVP) </vt:lpstr>
      <vt:lpstr>État des lieux politique  Les solutions/principes (Le rapport des gardiens sur les applications de traçage) </vt:lpstr>
      <vt:lpstr>État des lieux politique  – Les problèmes  Transparence (et consentement) </vt:lpstr>
      <vt:lpstr>LE PROBLÈME/SOLUTION DE LA TRANSPARENCE </vt:lpstr>
      <vt:lpstr>Le problème/solution de la transparence  Généalogie de la transparence des plateformes </vt:lpstr>
      <vt:lpstr>Le problème/solution de la transparence  Rapports de transparence des plateformes  </vt:lpstr>
      <vt:lpstr>Le problème/solution de la transparence  Les dimensions idéologiques de la transparence  </vt:lpstr>
      <vt:lpstr>Le problème/solution de la transparence  Les dimensions idéologiques de la transparence  </vt:lpstr>
      <vt:lpstr>ÉTUDE DE CAS EN TEMPS RÉEL   Le traçage de contacts manuel </vt:lpstr>
      <vt:lpstr>Étude de cas en temps réel   Le traçage de contacts manuel </vt:lpstr>
      <vt:lpstr>Présentation PowerPoint</vt:lpstr>
      <vt:lpstr>Étude de cas en temps réel   Le traçage de contacts manuel – au Québec </vt:lpstr>
      <vt:lpstr>Étude de cas en temps réel   Le traçage de contacts manuel…mais pas que  </vt:lpstr>
      <vt:lpstr>Étude de cas en temps réel   Les applications de traçage de contacts  </vt:lpstr>
      <vt:lpstr>Étude de cas en temps réel  </vt:lpstr>
      <vt:lpstr>Étude de cas en temps réel   Les applications de traçage de contacts  </vt:lpstr>
      <vt:lpstr>Étude de cas en temps réel   Les applications de traçage - Chine  </vt:lpstr>
      <vt:lpstr>Étude de cas en temps réel  </vt:lpstr>
      <vt:lpstr>Étude de cas en temps réel   Les applications de traçage - Australie  </vt:lpstr>
      <vt:lpstr>Étude de cas en temps réel   Les applications de traçage – QC – L’appli de la Covi (MILA) </vt:lpstr>
      <vt:lpstr>Étude de cas en temps réel   Les applications de traçage – QC – L’appli de la Covi_débat </vt:lpstr>
      <vt:lpstr>Conclusion  Les applications de traçage – La transparence </vt:lpstr>
      <vt:lpstr>Conclusion  Les applications de traçage – Nécessité et proportionnalité </vt:lpstr>
      <vt:lpstr>Le mot de la fin (La démocratie par l’appli… voir l’URL sous la diapo) </vt:lpstr>
      <vt:lpstr>Période de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Hübner, Lena Alexandra</cp:lastModifiedBy>
  <cp:revision>53</cp:revision>
  <cp:lastPrinted>2020-06-04T14:00:37Z</cp:lastPrinted>
  <dcterms:created xsi:type="dcterms:W3CDTF">2020-05-27T21:48:23Z</dcterms:created>
  <dcterms:modified xsi:type="dcterms:W3CDTF">2020-06-04T14:01:09Z</dcterms:modified>
</cp:coreProperties>
</file>